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87" r:id="rId4"/>
    <p:sldId id="260" r:id="rId5"/>
    <p:sldId id="288" r:id="rId6"/>
    <p:sldId id="289" r:id="rId7"/>
    <p:sldId id="290" r:id="rId8"/>
    <p:sldId id="291" r:id="rId9"/>
    <p:sldId id="292" r:id="rId10"/>
    <p:sldId id="263" r:id="rId11"/>
    <p:sldId id="293" r:id="rId12"/>
    <p:sldId id="294" r:id="rId13"/>
    <p:sldId id="261" r:id="rId14"/>
    <p:sldId id="279" r:id="rId15"/>
    <p:sldId id="280" r:id="rId16"/>
    <p:sldId id="295" r:id="rId17"/>
    <p:sldId id="296" r:id="rId18"/>
    <p:sldId id="297" r:id="rId19"/>
    <p:sldId id="298" r:id="rId20"/>
    <p:sldId id="281" r:id="rId21"/>
    <p:sldId id="299" r:id="rId22"/>
    <p:sldId id="300" r:id="rId23"/>
    <p:sldId id="301" r:id="rId24"/>
    <p:sldId id="302" r:id="rId25"/>
    <p:sldId id="303" r:id="rId26"/>
    <p:sldId id="282" r:id="rId27"/>
    <p:sldId id="283" r:id="rId28"/>
    <p:sldId id="304" r:id="rId29"/>
    <p:sldId id="305" r:id="rId30"/>
    <p:sldId id="258" r:id="rId31"/>
    <p:sldId id="284" r:id="rId32"/>
    <p:sldId id="259" r:id="rId33"/>
    <p:sldId id="306" r:id="rId34"/>
    <p:sldId id="307" r:id="rId35"/>
    <p:sldId id="308" r:id="rId36"/>
    <p:sldId id="264" r:id="rId37"/>
    <p:sldId id="265" r:id="rId38"/>
    <p:sldId id="266" r:id="rId39"/>
    <p:sldId id="285" r:id="rId40"/>
    <p:sldId id="267" r:id="rId41"/>
    <p:sldId id="268" r:id="rId42"/>
    <p:sldId id="269" r:id="rId43"/>
    <p:sldId id="270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278" r:id="rId52"/>
    <p:sldId id="286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24" autoAdjust="0"/>
  </p:normalViewPr>
  <p:slideViewPr>
    <p:cSldViewPr>
      <p:cViewPr>
        <p:scale>
          <a:sx n="60" d="100"/>
          <a:sy n="60" d="100"/>
        </p:scale>
        <p:origin x="-3000" y="-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7F7D1-5620-4A48-9B56-366D5E9C5BF2}" type="datetimeFigureOut">
              <a:rPr lang="sk-SK" smtClean="0"/>
              <a:t>19. 4. 2013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06E4B-BF74-4692-A711-941DDC254D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906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701B0431-5C71-425D-8A72-70F17D5C9135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Use conjugate gradient iterations to descend to a minimum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8859DC-53E7-4184-9CC3-E240684D14DD}" type="slidenum">
              <a:rPr lang="en-US"/>
              <a:pPr/>
              <a:t>36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457200"/>
            <a:ext cx="5384800" cy="40386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954588"/>
            <a:ext cx="5715000" cy="3630612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CD60A8-367F-4324-AFAD-91020B6293EE}" type="slidenum">
              <a:rPr lang="en-US"/>
              <a:pPr/>
              <a:t>37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457200"/>
            <a:ext cx="5384800" cy="40386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954588"/>
            <a:ext cx="5715000" cy="3630612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23BE2F-A64A-4DD8-ABEB-6B9670B58D0F}" type="slidenum">
              <a:rPr lang="en-US"/>
              <a:pPr/>
              <a:t>40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Hertzmann et. Al. 2001</a:t>
            </a:r>
          </a:p>
          <a:p>
            <a:pPr lvl="1"/>
            <a:r>
              <a:rPr lang="en-US"/>
              <a:t>Standard deviation of 5x5 pixel neighborhood</a:t>
            </a:r>
          </a:p>
          <a:p>
            <a:pPr lvl="1"/>
            <a:r>
              <a:rPr lang="en-US"/>
              <a:t>Match source and target based on combination of luminance (50%) and std. dev. (50%)</a:t>
            </a:r>
          </a:p>
          <a:p>
            <a:pPr lvl="1"/>
            <a:r>
              <a:rPr lang="en-US"/>
              <a:t>Map the match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D4E908-F1CE-4A72-80E3-C994376167E9}" type="slidenum">
              <a:rPr lang="en-US"/>
              <a:pPr/>
              <a:t>42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6600" y="457200"/>
            <a:ext cx="5384800" cy="40386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954588"/>
            <a:ext cx="5715000" cy="3630612"/>
          </a:xfrm>
        </p:spPr>
        <p:txBody>
          <a:bodyPr/>
          <a:lstStyle/>
          <a:p>
            <a:r>
              <a:rPr lang="en-US" i="1"/>
              <a:t>we begin by analyzing the segmented reference image and constructing</a:t>
            </a:r>
          </a:p>
          <a:p>
            <a:r>
              <a:rPr lang="en-US" i="1"/>
              <a:t>an elaborate feature space, specifically designed to discriminate between different regions. Each pixel in the input image is then</a:t>
            </a:r>
          </a:p>
          <a:p>
            <a:r>
              <a:rPr lang="en-US" i="1"/>
              <a:t>classified in this feature space using voting for robustness. Then, to make the decisions more spatially consistent, we explicitly</a:t>
            </a:r>
          </a:p>
          <a:p>
            <a:r>
              <a:rPr lang="en-US" i="1"/>
              <a:t>enforce spatial consistency of colors by voting in image space, followed by a global optimization step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C2960D-BDD4-4EDF-9E41-5D91C81FAC88}" type="slidenum">
              <a:rPr lang="en-US"/>
              <a:pPr/>
              <a:t>46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the feature space is populated by points belonging to two</a:t>
            </a:r>
          </a:p>
          <a:p>
            <a:r>
              <a:rPr lang="en-US" i="1"/>
              <a:t>classes: magenta and cyan. The yellow highlighted point has</a:t>
            </a:r>
          </a:p>
          <a:p>
            <a:r>
              <a:rPr lang="en-US" i="1"/>
              <a:t>a majority of magenta-colored nearest neighbors. After rotating</a:t>
            </a:r>
          </a:p>
          <a:p>
            <a:r>
              <a:rPr lang="en-US" i="1"/>
              <a:t>the space to the UV coordinate system, where V is</a:t>
            </a:r>
          </a:p>
          <a:p>
            <a:r>
              <a:rPr lang="en-US" i="1"/>
              <a:t>the principle direction of the intra-difference vectors, and</a:t>
            </a:r>
          </a:p>
          <a:p>
            <a:r>
              <a:rPr lang="en-US" i="1"/>
              <a:t>then projecting the points onto the U axis, all of the nearest</a:t>
            </a:r>
          </a:p>
          <a:p>
            <a:r>
              <a:rPr lang="en-US" i="1"/>
              <a:t>neighbors are cyan.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7223E6-2617-4829-8C65-D275EE6B8A42}" type="slidenum">
              <a:rPr lang="en-US"/>
              <a:pPr/>
              <a:t>47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the feature space is populated by points belonging to two</a:t>
            </a:r>
          </a:p>
          <a:p>
            <a:r>
              <a:rPr lang="en-US" i="1"/>
              <a:t>classes: magenta and cyan. The yellow highlighted point has</a:t>
            </a:r>
          </a:p>
          <a:p>
            <a:r>
              <a:rPr lang="en-US" i="1"/>
              <a:t>a majority of magenta-colored nearest neighbors. After rotating</a:t>
            </a:r>
          </a:p>
          <a:p>
            <a:r>
              <a:rPr lang="en-US" i="1"/>
              <a:t>the space to the UV coordinate system, where V is</a:t>
            </a:r>
          </a:p>
          <a:p>
            <a:r>
              <a:rPr lang="en-US" i="1"/>
              <a:t>the principle direction of the intra-difference vectors, and</a:t>
            </a:r>
          </a:p>
          <a:p>
            <a:r>
              <a:rPr lang="en-US" i="1"/>
              <a:t>then projecting the points onto the U axis, all of the nearest</a:t>
            </a:r>
          </a:p>
          <a:p>
            <a:r>
              <a:rPr lang="en-US" i="1"/>
              <a:t>neighbors are cyan.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6284F3-C493-4788-AC95-74A18C5C4B4A}" type="slidenum">
              <a:rPr lang="en-US"/>
              <a:pPr/>
              <a:t>48</a:t>
            </a:fld>
            <a:endParaRPr lang="en-US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the feature space is populated by points belonging to two</a:t>
            </a:r>
          </a:p>
          <a:p>
            <a:r>
              <a:rPr lang="en-US" i="1"/>
              <a:t>classes: magenta and cyan. The yellow highlighted point has</a:t>
            </a:r>
          </a:p>
          <a:p>
            <a:r>
              <a:rPr lang="en-US" i="1"/>
              <a:t>a majority of magenta-colored nearest neighbors. After rotating</a:t>
            </a:r>
          </a:p>
          <a:p>
            <a:r>
              <a:rPr lang="en-US" i="1"/>
              <a:t>the space to the UV coordinate system, where V is</a:t>
            </a:r>
          </a:p>
          <a:p>
            <a:r>
              <a:rPr lang="en-US" i="1"/>
              <a:t>the principle direction of the intra-difference vectors, and</a:t>
            </a:r>
          </a:p>
          <a:p>
            <a:r>
              <a:rPr lang="en-US" i="1"/>
              <a:t>then projecting the points onto the U axis, all of the nearest</a:t>
            </a:r>
          </a:p>
          <a:p>
            <a:r>
              <a:rPr lang="en-US" i="1"/>
              <a:t>neighbors are cyan.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6B81B2-1388-4C90-BFC1-55B19ACD0725}" type="slidenum">
              <a:rPr lang="en-US"/>
              <a:pPr/>
              <a:t>49</a:t>
            </a:fld>
            <a:endParaRPr lang="en-US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Voting is similar to a median filter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CD0E1-698E-4048-A979-AA8180A3636B}" type="slidenum">
              <a:rPr lang="en-US"/>
              <a:pPr/>
              <a:t>50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Get all projected colors and calculate the weighted avarage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7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8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5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0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72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3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8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6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216B7-54F9-4BA5-8385-F37EEA7F9CFF}" type="datetimeFigureOut">
              <a:rPr lang="en-US" smtClean="0"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BD3F1-C95C-45A1-9B28-5770E282F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m_coloriz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5.png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Color2Gray: </a:t>
            </a:r>
            <a:r>
              <a:rPr lang="sk-SK" b="1" dirty="0" err="1"/>
              <a:t>Salience-Preserving</a:t>
            </a:r>
            <a:r>
              <a:rPr lang="sk-SK" b="1" dirty="0"/>
              <a:t> </a:t>
            </a:r>
            <a:r>
              <a:rPr lang="sk-SK" b="1" dirty="0" err="1"/>
              <a:t>Color</a:t>
            </a:r>
            <a:r>
              <a:rPr lang="sk-SK" b="1" dirty="0"/>
              <a:t> </a:t>
            </a:r>
            <a:r>
              <a:rPr lang="sk-SK" b="1" dirty="0" err="1" smtClean="0"/>
              <a:t>Removal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sk-SK" sz="2200" dirty="0" err="1"/>
              <a:t>Amy</a:t>
            </a:r>
            <a:r>
              <a:rPr lang="sk-SK" sz="2200" dirty="0"/>
              <a:t> A. </a:t>
            </a:r>
            <a:r>
              <a:rPr lang="sk-SK" sz="2200" dirty="0" err="1"/>
              <a:t>Gooch</a:t>
            </a:r>
            <a:r>
              <a:rPr lang="sk-SK" sz="2200" dirty="0"/>
              <a:t> </a:t>
            </a:r>
            <a:r>
              <a:rPr lang="sk-SK" sz="2200" dirty="0" err="1"/>
              <a:t>Sven</a:t>
            </a:r>
            <a:r>
              <a:rPr lang="sk-SK" sz="2200" dirty="0"/>
              <a:t> C. </a:t>
            </a:r>
            <a:r>
              <a:rPr lang="sk-SK" sz="2200" dirty="0" err="1"/>
              <a:t>Olsen</a:t>
            </a:r>
            <a:r>
              <a:rPr lang="sk-SK" sz="2200" dirty="0"/>
              <a:t> </a:t>
            </a:r>
            <a:r>
              <a:rPr lang="sk-SK" sz="2200" dirty="0" err="1"/>
              <a:t>Jack</a:t>
            </a:r>
            <a:r>
              <a:rPr lang="sk-SK" sz="2200" dirty="0"/>
              <a:t> </a:t>
            </a:r>
            <a:r>
              <a:rPr lang="sk-SK" sz="2200" dirty="0" err="1"/>
              <a:t>Tumblin</a:t>
            </a:r>
            <a:r>
              <a:rPr lang="sk-SK" sz="2200" dirty="0"/>
              <a:t> </a:t>
            </a:r>
            <a:r>
              <a:rPr lang="sk-SK" sz="2200" dirty="0" err="1"/>
              <a:t>Bruce</a:t>
            </a:r>
            <a:r>
              <a:rPr lang="sk-SK" sz="2200" dirty="0"/>
              <a:t> </a:t>
            </a:r>
            <a:r>
              <a:rPr lang="sk-SK" sz="2200" dirty="0" err="1"/>
              <a:t>Gooch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025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24" y="836712"/>
            <a:ext cx="8229600" cy="4525963"/>
          </a:xfrm>
        </p:spPr>
        <p:txBody>
          <a:bodyPr/>
          <a:lstStyle/>
          <a:p>
            <a:r>
              <a:rPr lang="en-US" dirty="0"/>
              <a:t>Visually important image features often disappear </a:t>
            </a:r>
            <a:r>
              <a:rPr lang="en-US" dirty="0" smtClean="0"/>
              <a:t>when color </a:t>
            </a:r>
            <a:r>
              <a:rPr lang="en-US" dirty="0"/>
              <a:t>images are converted to </a:t>
            </a:r>
            <a:r>
              <a:rPr lang="en-US" dirty="0" err="1"/>
              <a:t>grayscale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2695209"/>
            <a:ext cx="4561518" cy="347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4824" y="2753506"/>
            <a:ext cx="4512523" cy="347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6165304"/>
            <a:ext cx="533891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2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Isoluminant Colors</a:t>
            </a:r>
          </a:p>
        </p:txBody>
      </p:sp>
      <p:pic>
        <p:nvPicPr>
          <p:cNvPr id="6147" name="Picture 5" descr="EqLumDotsOnBlackWhite.png                                      001DFAE1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198120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2065338" y="5410200"/>
            <a:ext cx="877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Color</a:t>
            </a: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5937250" y="5410200"/>
            <a:ext cx="1401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Grayscale</a:t>
            </a:r>
          </a:p>
        </p:txBody>
      </p:sp>
      <p:pic>
        <p:nvPicPr>
          <p:cNvPr id="6150" name="Picture 8" descr="EqLumDotsOnBlackWhit#1E6892.png                                001DFAE1Amy's_Vault                    BA80D50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981200"/>
            <a:ext cx="3254375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62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260649"/>
            <a:ext cx="8856984" cy="280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3556223"/>
            <a:ext cx="8856984" cy="272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9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Traditional Methods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629400" cy="2819400"/>
          </a:xfrm>
        </p:spPr>
        <p:txBody>
          <a:bodyPr/>
          <a:lstStyle/>
          <a:p>
            <a:pPr eaLnBrk="1" hangingPunct="1"/>
            <a:r>
              <a:rPr lang="en-US" smtClean="0"/>
              <a:t>Contrast enhancement &amp;    Gamma Correction</a:t>
            </a:r>
          </a:p>
          <a:p>
            <a:pPr lvl="1" eaLnBrk="1" hangingPunct="1"/>
            <a:r>
              <a:rPr lang="en-US" smtClean="0"/>
              <a:t>Doesn’t help with isoluminant values</a:t>
            </a:r>
          </a:p>
        </p:txBody>
      </p:sp>
      <p:pic>
        <p:nvPicPr>
          <p:cNvPr id="9220" name="Picture 6" descr="ImpressionSunrise_Co#1FED3B.png                                001FECFE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88" y="3581400"/>
            <a:ext cx="2541587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9" descr="Sunrise_NewGrayTmp7_#1FEEE3.png                                001FED41Amy's_Vault                    BA80D50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3581400"/>
            <a:ext cx="2532062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13"/>
          <p:cNvGrpSpPr>
            <a:grpSpLocks/>
          </p:cNvGrpSpPr>
          <p:nvPr/>
        </p:nvGrpSpPr>
        <p:grpSpPr bwMode="auto">
          <a:xfrm>
            <a:off x="515938" y="3581400"/>
            <a:ext cx="2551112" cy="2187575"/>
            <a:chOff x="384" y="2928"/>
            <a:chExt cx="1607" cy="1378"/>
          </a:xfrm>
        </p:grpSpPr>
        <p:pic>
          <p:nvPicPr>
            <p:cNvPr id="9225" name="Picture 8" descr="Sunrise_PSGrayscale.png                                        001FECFEAmy's_Vault                    BA80D508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2928"/>
              <a:ext cx="1607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519" y="4075"/>
              <a:ext cx="1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Photoshop Grayscale</a:t>
              </a:r>
            </a:p>
          </p:txBody>
        </p:sp>
      </p:grpSp>
      <p:sp>
        <p:nvSpPr>
          <p:cNvPr id="9223" name="Rectangle 11"/>
          <p:cNvSpPr>
            <a:spLocks noChangeArrowheads="1"/>
          </p:cNvSpPr>
          <p:nvPr/>
        </p:nvSpPr>
        <p:spPr bwMode="auto">
          <a:xfrm>
            <a:off x="3411538" y="5424488"/>
            <a:ext cx="24272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PSGray + Auto Contrast</a:t>
            </a:r>
          </a:p>
        </p:txBody>
      </p:sp>
      <p:sp>
        <p:nvSpPr>
          <p:cNvPr id="9224" name="Rectangle 12"/>
          <p:cNvSpPr>
            <a:spLocks noChangeArrowheads="1"/>
          </p:cNvSpPr>
          <p:nvPr/>
        </p:nvSpPr>
        <p:spPr bwMode="auto">
          <a:xfrm>
            <a:off x="6781800" y="5424488"/>
            <a:ext cx="1625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New Algorithm</a:t>
            </a:r>
          </a:p>
        </p:txBody>
      </p:sp>
    </p:spTree>
    <p:extLst>
      <p:ext uri="{BB962C8B-B14F-4D97-AF65-F5344CB8AC3E}">
        <p14:creationId xmlns:p14="http://schemas.microsoft.com/office/powerpoint/2010/main" val="397964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Linear Mapping</a:t>
            </a:r>
          </a:p>
        </p:txBody>
      </p:sp>
      <p:pic>
        <p:nvPicPr>
          <p:cNvPr id="10243" name="Picture 7" descr="Plot_RGB_ColorWheelEqAxis.pdf                                  0020F7CF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270500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Line 8"/>
          <p:cNvSpPr>
            <a:spLocks noChangeShapeType="1"/>
          </p:cNvSpPr>
          <p:nvPr/>
        </p:nvSpPr>
        <p:spPr bwMode="auto">
          <a:xfrm>
            <a:off x="3733800" y="3276600"/>
            <a:ext cx="457200" cy="762000"/>
          </a:xfrm>
          <a:prstGeom prst="line">
            <a:avLst/>
          </a:prstGeom>
          <a:noFill/>
          <a:ln w="28575">
            <a:solidFill>
              <a:srgbClr val="3C404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45" name="Line 9"/>
          <p:cNvSpPr>
            <a:spLocks noChangeShapeType="1"/>
          </p:cNvSpPr>
          <p:nvPr/>
        </p:nvSpPr>
        <p:spPr bwMode="auto">
          <a:xfrm>
            <a:off x="4191000" y="3124200"/>
            <a:ext cx="381000" cy="685800"/>
          </a:xfrm>
          <a:prstGeom prst="line">
            <a:avLst/>
          </a:prstGeom>
          <a:noFill/>
          <a:ln w="28575">
            <a:solidFill>
              <a:srgbClr val="3C404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46" name="Line 10"/>
          <p:cNvSpPr>
            <a:spLocks noChangeShapeType="1"/>
          </p:cNvSpPr>
          <p:nvPr/>
        </p:nvSpPr>
        <p:spPr bwMode="auto">
          <a:xfrm rot="-10734508">
            <a:off x="4191000" y="4114800"/>
            <a:ext cx="457200" cy="762000"/>
          </a:xfrm>
          <a:prstGeom prst="line">
            <a:avLst/>
          </a:prstGeom>
          <a:noFill/>
          <a:ln w="28575">
            <a:solidFill>
              <a:srgbClr val="3C404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47" name="Line 11"/>
          <p:cNvSpPr>
            <a:spLocks noChangeShapeType="1"/>
          </p:cNvSpPr>
          <p:nvPr/>
        </p:nvSpPr>
        <p:spPr bwMode="auto">
          <a:xfrm rot="-10734508">
            <a:off x="3735388" y="4265613"/>
            <a:ext cx="304800" cy="457200"/>
          </a:xfrm>
          <a:prstGeom prst="line">
            <a:avLst/>
          </a:prstGeom>
          <a:noFill/>
          <a:ln w="28575">
            <a:solidFill>
              <a:srgbClr val="3C404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48" name="Line 12"/>
          <p:cNvSpPr>
            <a:spLocks noChangeShapeType="1"/>
          </p:cNvSpPr>
          <p:nvPr/>
        </p:nvSpPr>
        <p:spPr bwMode="auto">
          <a:xfrm rot="-10734508">
            <a:off x="3805238" y="4267200"/>
            <a:ext cx="685800" cy="1068388"/>
          </a:xfrm>
          <a:prstGeom prst="line">
            <a:avLst/>
          </a:prstGeom>
          <a:noFill/>
          <a:ln w="28575">
            <a:solidFill>
              <a:srgbClr val="3C404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0249" name="Text Box 13"/>
          <p:cNvSpPr txBox="1">
            <a:spLocks noChangeArrowheads="1"/>
          </p:cNvSpPr>
          <p:nvPr/>
        </p:nvSpPr>
        <p:spPr bwMode="auto">
          <a:xfrm rot="-1675770">
            <a:off x="5181600" y="2667000"/>
            <a:ext cx="170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Luminance Axis</a:t>
            </a:r>
          </a:p>
        </p:txBody>
      </p:sp>
    </p:spTree>
    <p:extLst>
      <p:ext uri="{BB962C8B-B14F-4D97-AF65-F5344CB8AC3E}">
        <p14:creationId xmlns:p14="http://schemas.microsoft.com/office/powerpoint/2010/main" val="1490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Principal Component Analysis (PCA)</a:t>
            </a:r>
          </a:p>
        </p:txBody>
      </p:sp>
      <p:grpSp>
        <p:nvGrpSpPr>
          <p:cNvPr id="11267" name="Group 15"/>
          <p:cNvGrpSpPr>
            <a:grpSpLocks/>
          </p:cNvGrpSpPr>
          <p:nvPr/>
        </p:nvGrpSpPr>
        <p:grpSpPr bwMode="auto">
          <a:xfrm>
            <a:off x="1600200" y="1828800"/>
            <a:ext cx="5846763" cy="4813300"/>
            <a:chOff x="1440" y="1152"/>
            <a:chExt cx="3683" cy="3032"/>
          </a:xfrm>
        </p:grpSpPr>
        <p:pic>
          <p:nvPicPr>
            <p:cNvPr id="11269" name="Picture 6" descr="PlotPCARGBColorWheelEqLum.pdf                                  0020F7CFAmy's_Vault                    BA80D508: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152"/>
              <a:ext cx="3032" cy="3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0" name="Line 7"/>
            <p:cNvSpPr>
              <a:spLocks noChangeShapeType="1"/>
            </p:cNvSpPr>
            <p:nvPr/>
          </p:nvSpPr>
          <p:spPr bwMode="auto">
            <a:xfrm flipV="1">
              <a:off x="2640" y="3312"/>
              <a:ext cx="672" cy="48"/>
            </a:xfrm>
            <a:prstGeom prst="line">
              <a:avLst/>
            </a:prstGeom>
            <a:noFill/>
            <a:ln w="28575">
              <a:solidFill>
                <a:srgbClr val="3C40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1271" name="Line 8"/>
            <p:cNvSpPr>
              <a:spLocks noChangeShapeType="1"/>
            </p:cNvSpPr>
            <p:nvPr/>
          </p:nvSpPr>
          <p:spPr bwMode="auto">
            <a:xfrm rot="-10728648">
              <a:off x="3359" y="3311"/>
              <a:ext cx="288" cy="1"/>
            </a:xfrm>
            <a:prstGeom prst="line">
              <a:avLst/>
            </a:prstGeom>
            <a:noFill/>
            <a:ln w="28575">
              <a:solidFill>
                <a:srgbClr val="3C40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1272" name="Line 9"/>
            <p:cNvSpPr>
              <a:spLocks noChangeShapeType="1"/>
            </p:cNvSpPr>
            <p:nvPr/>
          </p:nvSpPr>
          <p:spPr bwMode="auto">
            <a:xfrm flipV="1">
              <a:off x="2784" y="1728"/>
              <a:ext cx="432" cy="48"/>
            </a:xfrm>
            <a:prstGeom prst="line">
              <a:avLst/>
            </a:prstGeom>
            <a:noFill/>
            <a:ln w="28575">
              <a:solidFill>
                <a:srgbClr val="3C40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1273" name="Line 11"/>
            <p:cNvSpPr>
              <a:spLocks noChangeShapeType="1"/>
            </p:cNvSpPr>
            <p:nvPr/>
          </p:nvSpPr>
          <p:spPr bwMode="auto">
            <a:xfrm rot="10654436" flipV="1">
              <a:off x="3264" y="1680"/>
              <a:ext cx="432" cy="48"/>
            </a:xfrm>
            <a:prstGeom prst="line">
              <a:avLst/>
            </a:prstGeom>
            <a:noFill/>
            <a:ln w="28575">
              <a:solidFill>
                <a:srgbClr val="3C40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1274" name="Text Box 12"/>
            <p:cNvSpPr txBox="1">
              <a:spLocks noChangeArrowheads="1"/>
            </p:cNvSpPr>
            <p:nvPr/>
          </p:nvSpPr>
          <p:spPr bwMode="auto">
            <a:xfrm>
              <a:off x="3734" y="1152"/>
              <a:ext cx="1389" cy="28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en-US" dirty="0" smtClean="0"/>
                <a:t>Luminance Axis</a:t>
              </a: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275" name="Line 13"/>
            <p:cNvSpPr>
              <a:spLocks noChangeShapeType="1"/>
            </p:cNvSpPr>
            <p:nvPr/>
          </p:nvSpPr>
          <p:spPr bwMode="auto">
            <a:xfrm flipH="1">
              <a:off x="3264" y="1296"/>
              <a:ext cx="480" cy="96"/>
            </a:xfrm>
            <a:prstGeom prst="line">
              <a:avLst/>
            </a:prstGeom>
            <a:noFill/>
            <a:ln w="9525" cap="rnd">
              <a:solidFill>
                <a:srgbClr val="3C4043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5522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 with PCA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3448050"/>
            <a:ext cx="2794000" cy="27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361950" y="1905000"/>
            <a:ext cx="32115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Worst case:</a:t>
            </a:r>
          </a:p>
          <a:p>
            <a:r>
              <a:rPr lang="en-US"/>
              <a:t>Isoluminant  Colorwheel</a:t>
            </a:r>
          </a:p>
        </p:txBody>
      </p:sp>
      <p:pic>
        <p:nvPicPr>
          <p:cNvPr id="12293" name="Picture 8" descr="PlotCIELABColorWheelPCA.eps                                    0020F7CFAmy's_Vault                    BA80D50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238375"/>
            <a:ext cx="4968875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96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Non-linear mapping</a:t>
            </a:r>
          </a:p>
        </p:txBody>
      </p:sp>
      <p:pic>
        <p:nvPicPr>
          <p:cNvPr id="13315" name="Picture 4" descr="mappingNonLinear.pdf                                           001FECF7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1828800"/>
            <a:ext cx="52832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83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/>
          <a:lstStyle/>
          <a:p>
            <a:r>
              <a:rPr lang="en-US" dirty="0"/>
              <a:t>we want </a:t>
            </a:r>
            <a:r>
              <a:rPr lang="en-US" dirty="0" smtClean="0"/>
              <a:t>digital images </a:t>
            </a:r>
            <a:r>
              <a:rPr lang="en-US" dirty="0"/>
              <a:t>to preserve a meaningful visual experience, even </a:t>
            </a:r>
            <a:r>
              <a:rPr lang="en-US" dirty="0" smtClean="0"/>
              <a:t>in grayscale</a:t>
            </a:r>
            <a:r>
              <a:rPr lang="en-US" dirty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2348880"/>
            <a:ext cx="8047560" cy="404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96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Goals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Dimensionality Reduction </a:t>
            </a:r>
          </a:p>
          <a:p>
            <a:pPr lvl="1" eaLnBrk="1" hangingPunct="1"/>
            <a:r>
              <a:rPr lang="en-US" dirty="0" smtClean="0"/>
              <a:t>From </a:t>
            </a:r>
            <a:r>
              <a:rPr lang="en-US" dirty="0" err="1" smtClean="0"/>
              <a:t>tristimulus</a:t>
            </a:r>
            <a:r>
              <a:rPr lang="en-US" dirty="0" smtClean="0"/>
              <a:t> values to single channel</a:t>
            </a:r>
          </a:p>
          <a:p>
            <a:pPr lvl="1" algn="ctr" eaLnBrk="1" hangingPunct="1">
              <a:buFont typeface="Arial" charset="0"/>
              <a:buNone/>
            </a:pPr>
            <a:r>
              <a:rPr lang="en-US" dirty="0" smtClean="0">
                <a:solidFill>
                  <a:srgbClr val="F5FF43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Loss of information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Maintain salient features in color image</a:t>
            </a:r>
          </a:p>
          <a:p>
            <a:pPr lvl="1" eaLnBrk="1" hangingPunct="1"/>
            <a:r>
              <a:rPr lang="en-US" dirty="0" smtClean="0"/>
              <a:t>Human perception</a:t>
            </a:r>
          </a:p>
        </p:txBody>
      </p:sp>
    </p:spTree>
    <p:extLst>
      <p:ext uri="{BB962C8B-B14F-4D97-AF65-F5344CB8AC3E}">
        <p14:creationId xmlns:p14="http://schemas.microsoft.com/office/powerpoint/2010/main" val="24226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4"/>
          <p:cNvGrpSpPr>
            <a:grpSpLocks/>
          </p:cNvGrpSpPr>
          <p:nvPr/>
        </p:nvGrpSpPr>
        <p:grpSpPr bwMode="auto">
          <a:xfrm>
            <a:off x="1219200" y="3581400"/>
            <a:ext cx="2133600" cy="1143000"/>
            <a:chOff x="720" y="1296"/>
            <a:chExt cx="480" cy="240"/>
          </a:xfrm>
        </p:grpSpPr>
        <p:sp>
          <p:nvSpPr>
            <p:cNvPr id="19470" name="Rectangle 5"/>
            <p:cNvSpPr>
              <a:spLocks noChangeArrowheads="1"/>
            </p:cNvSpPr>
            <p:nvPr/>
          </p:nvSpPr>
          <p:spPr bwMode="auto">
            <a:xfrm>
              <a:off x="720" y="1296"/>
              <a:ext cx="240" cy="240"/>
            </a:xfrm>
            <a:prstGeom prst="rect">
              <a:avLst/>
            </a:prstGeom>
            <a:solidFill>
              <a:srgbClr val="443F7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9471" name="Rectangle 6"/>
            <p:cNvSpPr>
              <a:spLocks noChangeArrowheads="1"/>
            </p:cNvSpPr>
            <p:nvPr/>
          </p:nvSpPr>
          <p:spPr bwMode="auto">
            <a:xfrm>
              <a:off x="960" y="1296"/>
              <a:ext cx="240" cy="240"/>
            </a:xfrm>
            <a:prstGeom prst="rect">
              <a:avLst/>
            </a:prstGeom>
            <a:solidFill>
              <a:srgbClr val="7E3F3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grpSp>
        <p:nvGrpSpPr>
          <p:cNvPr id="19459" name="Group 36"/>
          <p:cNvGrpSpPr>
            <a:grpSpLocks/>
          </p:cNvGrpSpPr>
          <p:nvPr/>
        </p:nvGrpSpPr>
        <p:grpSpPr bwMode="auto">
          <a:xfrm>
            <a:off x="5638800" y="2057400"/>
            <a:ext cx="2133600" cy="1143000"/>
            <a:chOff x="1200" y="3024"/>
            <a:chExt cx="1344" cy="720"/>
          </a:xfrm>
        </p:grpSpPr>
        <p:sp>
          <p:nvSpPr>
            <p:cNvPr id="19468" name="Rectangle 22"/>
            <p:cNvSpPr>
              <a:spLocks noChangeArrowheads="1"/>
            </p:cNvSpPr>
            <p:nvPr/>
          </p:nvSpPr>
          <p:spPr bwMode="auto">
            <a:xfrm>
              <a:off x="1200" y="3024"/>
              <a:ext cx="672" cy="720"/>
            </a:xfrm>
            <a:prstGeom prst="rect">
              <a:avLst/>
            </a:prstGeom>
            <a:solidFill>
              <a:srgbClr val="5D5D5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9469" name="Rectangle 23"/>
            <p:cNvSpPr>
              <a:spLocks noChangeArrowheads="1"/>
            </p:cNvSpPr>
            <p:nvPr/>
          </p:nvSpPr>
          <p:spPr bwMode="auto">
            <a:xfrm>
              <a:off x="1872" y="3024"/>
              <a:ext cx="672" cy="720"/>
            </a:xfrm>
            <a:prstGeom prst="rect">
              <a:avLst/>
            </a:prstGeom>
            <a:solidFill>
              <a:srgbClr val="9D9D9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grpSp>
        <p:nvGrpSpPr>
          <p:cNvPr id="19460" name="Group 37"/>
          <p:cNvGrpSpPr>
            <a:grpSpLocks/>
          </p:cNvGrpSpPr>
          <p:nvPr/>
        </p:nvGrpSpPr>
        <p:grpSpPr bwMode="auto">
          <a:xfrm>
            <a:off x="5637213" y="5257800"/>
            <a:ext cx="2133600" cy="1143000"/>
            <a:chOff x="3024" y="3024"/>
            <a:chExt cx="1344" cy="720"/>
          </a:xfrm>
        </p:grpSpPr>
        <p:sp>
          <p:nvSpPr>
            <p:cNvPr id="19466" name="Rectangle 29"/>
            <p:cNvSpPr>
              <a:spLocks noChangeArrowheads="1"/>
            </p:cNvSpPr>
            <p:nvPr/>
          </p:nvSpPr>
          <p:spPr bwMode="auto">
            <a:xfrm rot="10800000">
              <a:off x="3696" y="3024"/>
              <a:ext cx="672" cy="720"/>
            </a:xfrm>
            <a:prstGeom prst="rect">
              <a:avLst/>
            </a:prstGeom>
            <a:solidFill>
              <a:srgbClr val="5D5D5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9467" name="Rectangle 30"/>
            <p:cNvSpPr>
              <a:spLocks noChangeArrowheads="1"/>
            </p:cNvSpPr>
            <p:nvPr/>
          </p:nvSpPr>
          <p:spPr bwMode="auto">
            <a:xfrm rot="10800000">
              <a:off x="3024" y="3024"/>
              <a:ext cx="672" cy="720"/>
            </a:xfrm>
            <a:prstGeom prst="rect">
              <a:avLst/>
            </a:prstGeom>
            <a:solidFill>
              <a:srgbClr val="9D9D9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19461" name="Rectangle 34"/>
          <p:cNvSpPr>
            <a:spLocks noChangeArrowheads="1"/>
          </p:cNvSpPr>
          <p:nvPr/>
        </p:nvSpPr>
        <p:spPr bwMode="auto">
          <a:xfrm>
            <a:off x="1685925" y="3036888"/>
            <a:ext cx="1198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Original</a:t>
            </a:r>
          </a:p>
        </p:txBody>
      </p:sp>
      <p:sp>
        <p:nvSpPr>
          <p:cNvPr id="19462" name="Rectangle 3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Challenge:</a:t>
            </a:r>
            <a:br>
              <a:rPr lang="en-US" dirty="0" smtClean="0"/>
            </a:br>
            <a:r>
              <a:rPr lang="en-US" dirty="0" smtClean="0"/>
              <a:t>Many Color2Gray Solutions</a:t>
            </a:r>
          </a:p>
        </p:txBody>
      </p:sp>
      <p:sp>
        <p:nvSpPr>
          <p:cNvPr id="19463" name="Line 39"/>
          <p:cNvSpPr>
            <a:spLocks noChangeShapeType="1"/>
          </p:cNvSpPr>
          <p:nvPr/>
        </p:nvSpPr>
        <p:spPr bwMode="auto">
          <a:xfrm flipV="1">
            <a:off x="3581400" y="2743200"/>
            <a:ext cx="16002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64" name="Line 40"/>
          <p:cNvSpPr>
            <a:spLocks noChangeShapeType="1"/>
          </p:cNvSpPr>
          <p:nvPr/>
        </p:nvSpPr>
        <p:spPr bwMode="auto">
          <a:xfrm rot="4945761" flipV="1">
            <a:off x="3529013" y="4343400"/>
            <a:ext cx="16002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9465" name="Text Box 41"/>
          <p:cNvSpPr txBox="1">
            <a:spLocks noChangeArrowheads="1"/>
          </p:cNvSpPr>
          <p:nvPr/>
        </p:nvSpPr>
        <p:spPr bwMode="auto">
          <a:xfrm>
            <a:off x="6554788" y="3275013"/>
            <a:ext cx="2984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3600" b="1"/>
              <a:t>.</a:t>
            </a:r>
          </a:p>
          <a:p>
            <a:r>
              <a:rPr lang="en-US" sz="3600" b="1"/>
              <a:t>.</a:t>
            </a:r>
          </a:p>
          <a:p>
            <a:r>
              <a:rPr lang="en-US" sz="3600" b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17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preserve the salient features of the color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algorithm </a:t>
            </a:r>
            <a:r>
              <a:rPr lang="en-US" dirty="0" smtClean="0"/>
              <a:t>introduced here </a:t>
            </a:r>
            <a:r>
              <a:rPr lang="en-US" dirty="0"/>
              <a:t>reduces such losses by attempting to </a:t>
            </a:r>
            <a:r>
              <a:rPr lang="en-US" dirty="0" smtClean="0"/>
              <a:t>preserve the </a:t>
            </a:r>
            <a:r>
              <a:rPr lang="en-US" dirty="0"/>
              <a:t>salient features of the color image.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/>
              <a:t>Color2Gray </a:t>
            </a:r>
            <a:r>
              <a:rPr lang="en-US" dirty="0" smtClean="0"/>
              <a:t>algorithm is </a:t>
            </a:r>
            <a:r>
              <a:rPr lang="en-US" dirty="0"/>
              <a:t>a 3-step process: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convert </a:t>
            </a:r>
            <a:r>
              <a:rPr lang="en-US" dirty="0"/>
              <a:t>RGB inputs to a </a:t>
            </a:r>
            <a:r>
              <a:rPr lang="en-US" dirty="0" smtClean="0"/>
              <a:t>perceptually uniform </a:t>
            </a:r>
            <a:r>
              <a:rPr lang="en-US" dirty="0"/>
              <a:t>CIE </a:t>
            </a:r>
            <a:r>
              <a:rPr lang="en-US" i="1" dirty="0" err="1" smtClean="0"/>
              <a:t>L∗a∗b</a:t>
            </a:r>
            <a:r>
              <a:rPr lang="en-US" i="1" dirty="0" smtClean="0"/>
              <a:t>∗ </a:t>
            </a:r>
            <a:r>
              <a:rPr lang="en-US" dirty="0" smtClean="0"/>
              <a:t>color </a:t>
            </a:r>
            <a:r>
              <a:rPr lang="en-US" dirty="0"/>
              <a:t>space,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chrominance and </a:t>
            </a:r>
            <a:r>
              <a:rPr lang="en-US" dirty="0"/>
              <a:t>luminance differences to create </a:t>
            </a:r>
            <a:r>
              <a:rPr lang="en-US" dirty="0" err="1"/>
              <a:t>grayscale</a:t>
            </a:r>
            <a:r>
              <a:rPr lang="en-US" dirty="0"/>
              <a:t> target </a:t>
            </a:r>
            <a:r>
              <a:rPr lang="en-US" dirty="0" smtClean="0"/>
              <a:t>differences between </a:t>
            </a:r>
            <a:r>
              <a:rPr lang="en-US" dirty="0"/>
              <a:t>nearby image pixels, and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solve </a:t>
            </a:r>
            <a:r>
              <a:rPr lang="en-US" dirty="0"/>
              <a:t>an </a:t>
            </a:r>
            <a:r>
              <a:rPr lang="en-US" dirty="0" smtClean="0"/>
              <a:t>optimization problem </a:t>
            </a:r>
            <a:r>
              <a:rPr lang="en-US" dirty="0"/>
              <a:t>designed to selectively modulate the </a:t>
            </a:r>
            <a:r>
              <a:rPr lang="en-US" dirty="0" err="1" smtClean="0"/>
              <a:t>grayscale</a:t>
            </a:r>
            <a:r>
              <a:rPr lang="en-US" dirty="0"/>
              <a:t> </a:t>
            </a:r>
            <a:r>
              <a:rPr lang="en-US" dirty="0" smtClean="0"/>
              <a:t>representation </a:t>
            </a:r>
            <a:r>
              <a:rPr lang="en-US" dirty="0"/>
              <a:t>as a function of the </a:t>
            </a:r>
            <a:r>
              <a:rPr lang="en-US" dirty="0" err="1"/>
              <a:t>chroma</a:t>
            </a:r>
            <a:r>
              <a:rPr lang="en-US" dirty="0"/>
              <a:t> variation of </a:t>
            </a:r>
            <a:r>
              <a:rPr lang="en-US" dirty="0" smtClean="0"/>
              <a:t>the source </a:t>
            </a:r>
            <a:r>
              <a:rPr lang="en-US" dirty="0"/>
              <a:t>image.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/>
              <a:t>Color2Gray </a:t>
            </a:r>
            <a:r>
              <a:rPr lang="en-US" dirty="0"/>
              <a:t>results offer viewers </a:t>
            </a:r>
            <a:r>
              <a:rPr lang="en-US" dirty="0" smtClean="0"/>
              <a:t>salient information </a:t>
            </a:r>
            <a:r>
              <a:rPr lang="en-US" dirty="0"/>
              <a:t>missing from previous </a:t>
            </a:r>
            <a:r>
              <a:rPr lang="en-US" dirty="0" err="1"/>
              <a:t>grayscale</a:t>
            </a:r>
            <a:r>
              <a:rPr lang="en-US" dirty="0"/>
              <a:t> image </a:t>
            </a:r>
            <a:r>
              <a:rPr lang="en-US" dirty="0" smtClean="0"/>
              <a:t>creation methods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79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θ</a:t>
            </a:r>
            <a:r>
              <a:rPr lang="en-US" dirty="0"/>
              <a:t>: controls whether chromatic differences are </a:t>
            </a:r>
            <a:r>
              <a:rPr lang="en-US" dirty="0" smtClean="0"/>
              <a:t>mapped to </a:t>
            </a:r>
            <a:r>
              <a:rPr lang="en-US" dirty="0"/>
              <a:t>increases or decreases in luminance value (Figure 5).</a:t>
            </a:r>
          </a:p>
          <a:p>
            <a:r>
              <a:rPr lang="en-US" i="1" dirty="0" smtClean="0"/>
              <a:t>α</a:t>
            </a:r>
            <a:r>
              <a:rPr lang="en-US" dirty="0"/>
              <a:t>: determines how much chromatic variation is </a:t>
            </a:r>
            <a:r>
              <a:rPr lang="en-US" dirty="0" smtClean="0"/>
              <a:t>allowed to </a:t>
            </a:r>
            <a:r>
              <a:rPr lang="en-US" dirty="0"/>
              <a:t>change the source luminance value (Figure 6).</a:t>
            </a:r>
          </a:p>
          <a:p>
            <a:r>
              <a:rPr lang="en-US" i="1" dirty="0" smtClean="0"/>
              <a:t>μ</a:t>
            </a:r>
            <a:r>
              <a:rPr lang="en-US" dirty="0"/>
              <a:t>: sets the neighborhood size used for chrominance </a:t>
            </a:r>
            <a:r>
              <a:rPr lang="en-US" dirty="0" smtClean="0"/>
              <a:t>estimation </a:t>
            </a:r>
            <a:r>
              <a:rPr lang="sk-SK" dirty="0" smtClean="0"/>
              <a:t>and </a:t>
            </a:r>
            <a:r>
              <a:rPr lang="sk-SK" dirty="0" err="1"/>
              <a:t>luminance</a:t>
            </a:r>
            <a:r>
              <a:rPr lang="sk-SK" dirty="0"/>
              <a:t> </a:t>
            </a:r>
            <a:r>
              <a:rPr lang="sk-SK" dirty="0" err="1"/>
              <a:t>gradients</a:t>
            </a:r>
            <a:r>
              <a:rPr lang="sk-SK" dirty="0"/>
              <a:t> (</a:t>
            </a:r>
            <a:r>
              <a:rPr lang="sk-SK" dirty="0" err="1"/>
              <a:t>Figure</a:t>
            </a:r>
            <a:r>
              <a:rPr lang="sk-SK" dirty="0"/>
              <a:t> 7).</a:t>
            </a:r>
          </a:p>
        </p:txBody>
      </p:sp>
    </p:spTree>
    <p:extLst>
      <p:ext uri="{BB962C8B-B14F-4D97-AF65-F5344CB8AC3E}">
        <p14:creationId xmlns:p14="http://schemas.microsoft.com/office/powerpoint/2010/main" val="147908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16016" y="980728"/>
            <a:ext cx="4287629" cy="463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5678" y="1340768"/>
            <a:ext cx="3981456" cy="414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1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48"/>
          <p:cNvSpPr>
            <a:spLocks noChangeArrowheads="1"/>
          </p:cNvSpPr>
          <p:nvPr/>
        </p:nvSpPr>
        <p:spPr bwMode="auto">
          <a:xfrm>
            <a:off x="2324100" y="2171700"/>
            <a:ext cx="4419600" cy="434340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8675" name="Oval 54"/>
          <p:cNvSpPr>
            <a:spLocks noChangeArrowheads="1"/>
          </p:cNvSpPr>
          <p:nvPr/>
        </p:nvSpPr>
        <p:spPr bwMode="auto">
          <a:xfrm>
            <a:off x="2400300" y="2246313"/>
            <a:ext cx="4267200" cy="41941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sk-SK">
              <a:solidFill>
                <a:schemeClr val="bg1"/>
              </a:solidFill>
            </a:endParaRPr>
          </a:p>
        </p:txBody>
      </p:sp>
      <p:sp>
        <p:nvSpPr>
          <p:cNvPr id="28676" name="Rectangle 42"/>
          <p:cNvSpPr>
            <a:spLocks noChangeArrowheads="1"/>
          </p:cNvSpPr>
          <p:nvPr/>
        </p:nvSpPr>
        <p:spPr bwMode="auto">
          <a:xfrm>
            <a:off x="152400" y="228600"/>
            <a:ext cx="89916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3352800" y="27432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dirty="0"/>
              <a:t>C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3778250" y="56769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dirty="0"/>
              <a:t>C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28679" name="Rectangle 41"/>
          <p:cNvSpPr>
            <a:spLocks noChangeArrowheads="1"/>
          </p:cNvSpPr>
          <p:nvPr/>
        </p:nvSpPr>
        <p:spPr bwMode="auto">
          <a:xfrm>
            <a:off x="609600" y="76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latin typeface="Arial" charset="0"/>
              </a:rPr>
              <a:t>Map chromatic difference to increases or decreases in luminance values</a:t>
            </a:r>
            <a:endParaRPr lang="en-US"/>
          </a:p>
        </p:txBody>
      </p:sp>
      <p:sp>
        <p:nvSpPr>
          <p:cNvPr id="28680" name="Text Box 43"/>
          <p:cNvSpPr txBox="1">
            <a:spLocks noChangeArrowheads="1"/>
          </p:cNvSpPr>
          <p:nvPr/>
        </p:nvSpPr>
        <p:spPr bwMode="auto">
          <a:xfrm>
            <a:off x="7558088" y="5484813"/>
            <a:ext cx="12334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/>
            <a:r>
              <a:rPr lang="en-US" sz="2800" b="1">
                <a:latin typeface="Arial" charset="0"/>
              </a:rPr>
              <a:t>Color </a:t>
            </a:r>
          </a:p>
          <a:p>
            <a:pPr algn="ctr"/>
            <a:r>
              <a:rPr lang="en-US" sz="2800" b="1">
                <a:latin typeface="Arial" charset="0"/>
              </a:rPr>
              <a:t>Space</a:t>
            </a:r>
          </a:p>
        </p:txBody>
      </p:sp>
      <p:sp>
        <p:nvSpPr>
          <p:cNvPr id="28681" name="Text Box 49"/>
          <p:cNvSpPr txBox="1">
            <a:spLocks noChangeArrowheads="1"/>
          </p:cNvSpPr>
          <p:nvPr/>
        </p:nvSpPr>
        <p:spPr bwMode="auto">
          <a:xfrm>
            <a:off x="4343400" y="1295400"/>
            <a:ext cx="555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/>
              <a:t>+b*</a:t>
            </a:r>
          </a:p>
        </p:txBody>
      </p:sp>
      <p:sp>
        <p:nvSpPr>
          <p:cNvPr id="28682" name="Text Box 50"/>
          <p:cNvSpPr txBox="1">
            <a:spLocks noChangeArrowheads="1"/>
          </p:cNvSpPr>
          <p:nvPr/>
        </p:nvSpPr>
        <p:spPr bwMode="auto">
          <a:xfrm>
            <a:off x="7315200" y="4114800"/>
            <a:ext cx="542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/>
              <a:t>+a*</a:t>
            </a:r>
          </a:p>
        </p:txBody>
      </p:sp>
      <p:sp>
        <p:nvSpPr>
          <p:cNvPr id="28683" name="Text Box 51"/>
          <p:cNvSpPr txBox="1">
            <a:spLocks noChangeArrowheads="1"/>
          </p:cNvSpPr>
          <p:nvPr/>
        </p:nvSpPr>
        <p:spPr bwMode="auto">
          <a:xfrm>
            <a:off x="1295400" y="4114800"/>
            <a:ext cx="488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/>
              <a:t>-a*</a:t>
            </a:r>
          </a:p>
        </p:txBody>
      </p:sp>
      <p:grpSp>
        <p:nvGrpSpPr>
          <p:cNvPr id="28684" name="Group 57"/>
          <p:cNvGrpSpPr>
            <a:grpSpLocks/>
          </p:cNvGrpSpPr>
          <p:nvPr/>
        </p:nvGrpSpPr>
        <p:grpSpPr bwMode="auto">
          <a:xfrm>
            <a:off x="1828800" y="1676400"/>
            <a:ext cx="5410200" cy="5334000"/>
            <a:chOff x="1152" y="1056"/>
            <a:chExt cx="3408" cy="3360"/>
          </a:xfrm>
        </p:grpSpPr>
        <p:grpSp>
          <p:nvGrpSpPr>
            <p:cNvPr id="28689" name="Group 55"/>
            <p:cNvGrpSpPr>
              <a:grpSpLocks/>
            </p:cNvGrpSpPr>
            <p:nvPr/>
          </p:nvGrpSpPr>
          <p:grpSpPr bwMode="auto">
            <a:xfrm>
              <a:off x="1152" y="2664"/>
              <a:ext cx="3408" cy="144"/>
              <a:chOff x="1152" y="2640"/>
              <a:chExt cx="3408" cy="144"/>
            </a:xfrm>
          </p:grpSpPr>
          <p:sp>
            <p:nvSpPr>
              <p:cNvPr id="28693" name="Rectangle 44"/>
              <p:cNvSpPr>
                <a:spLocks noChangeArrowheads="1"/>
              </p:cNvSpPr>
              <p:nvPr/>
            </p:nvSpPr>
            <p:spPr bwMode="auto">
              <a:xfrm>
                <a:off x="1152" y="2640"/>
                <a:ext cx="1728" cy="144"/>
              </a:xfrm>
              <a:prstGeom prst="rect">
                <a:avLst/>
              </a:prstGeom>
              <a:gradFill rotWithShape="0">
                <a:gsLst>
                  <a:gs pos="0">
                    <a:srgbClr val="049400"/>
                  </a:gs>
                  <a:gs pos="100000">
                    <a:srgbClr val="7D7D7D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28694" name="Rectangle 45"/>
              <p:cNvSpPr>
                <a:spLocks noChangeArrowheads="1"/>
              </p:cNvSpPr>
              <p:nvPr/>
            </p:nvSpPr>
            <p:spPr bwMode="auto">
              <a:xfrm>
                <a:off x="2832" y="2640"/>
                <a:ext cx="1728" cy="144"/>
              </a:xfrm>
              <a:prstGeom prst="rect">
                <a:avLst/>
              </a:prstGeom>
              <a:gradFill rotWithShape="0">
                <a:gsLst>
                  <a:gs pos="0">
                    <a:srgbClr val="7D7D7D"/>
                  </a:gs>
                  <a:gs pos="100000">
                    <a:srgbClr val="DD020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grpSp>
          <p:nvGrpSpPr>
            <p:cNvPr id="28690" name="Group 56"/>
            <p:cNvGrpSpPr>
              <a:grpSpLocks/>
            </p:cNvGrpSpPr>
            <p:nvPr/>
          </p:nvGrpSpPr>
          <p:grpSpPr bwMode="auto">
            <a:xfrm>
              <a:off x="2784" y="1056"/>
              <a:ext cx="144" cy="3360"/>
              <a:chOff x="2832" y="1056"/>
              <a:chExt cx="144" cy="3360"/>
            </a:xfrm>
          </p:grpSpPr>
          <p:sp>
            <p:nvSpPr>
              <p:cNvPr id="28691" name="Rectangle 47"/>
              <p:cNvSpPr>
                <a:spLocks noChangeArrowheads="1"/>
              </p:cNvSpPr>
              <p:nvPr/>
            </p:nvSpPr>
            <p:spPr bwMode="auto">
              <a:xfrm rot="5400000">
                <a:off x="2040" y="1848"/>
                <a:ext cx="1728" cy="144"/>
              </a:xfrm>
              <a:prstGeom prst="rect">
                <a:avLst/>
              </a:prstGeom>
              <a:gradFill rotWithShape="0">
                <a:gsLst>
                  <a:gs pos="0">
                    <a:srgbClr val="FFFF00"/>
                  </a:gs>
                  <a:gs pos="100000">
                    <a:srgbClr val="7D7D7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28692" name="Rectangle 46"/>
              <p:cNvSpPr>
                <a:spLocks noChangeArrowheads="1"/>
              </p:cNvSpPr>
              <p:nvPr/>
            </p:nvSpPr>
            <p:spPr bwMode="auto">
              <a:xfrm rot="-5400000">
                <a:off x="2040" y="3480"/>
                <a:ext cx="1728" cy="144"/>
              </a:xfrm>
              <a:prstGeom prst="rect">
                <a:avLst/>
              </a:prstGeom>
              <a:gradFill rotWithShape="0">
                <a:gsLst>
                  <a:gs pos="0">
                    <a:srgbClr val="7D7D7D"/>
                  </a:gs>
                  <a:gs pos="100000">
                    <a:srgbClr val="0000C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</p:grpSp>
      <p:sp>
        <p:nvSpPr>
          <p:cNvPr id="66568" name="Line 8"/>
          <p:cNvSpPr>
            <a:spLocks noChangeShapeType="1"/>
          </p:cNvSpPr>
          <p:nvPr/>
        </p:nvSpPr>
        <p:spPr bwMode="auto">
          <a:xfrm flipH="1" flipV="1">
            <a:off x="3810000" y="2438400"/>
            <a:ext cx="457200" cy="3390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6599" name="Rectangle 39"/>
          <p:cNvSpPr>
            <a:spLocks noChangeArrowheads="1"/>
          </p:cNvSpPr>
          <p:nvPr/>
        </p:nvSpPr>
        <p:spPr bwMode="auto">
          <a:xfrm rot="-461285">
            <a:off x="4041775" y="2989263"/>
            <a:ext cx="77788" cy="2838450"/>
          </a:xfrm>
          <a:prstGeom prst="rect">
            <a:avLst/>
          </a:prstGeom>
          <a:gradFill rotWithShape="0">
            <a:gsLst>
              <a:gs pos="0">
                <a:srgbClr val="F5FF43"/>
              </a:gs>
              <a:gs pos="100000">
                <a:srgbClr val="4042C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4191000" y="5753100"/>
            <a:ext cx="152400" cy="152400"/>
          </a:xfrm>
          <a:prstGeom prst="ellipse">
            <a:avLst/>
          </a:prstGeom>
          <a:solidFill>
            <a:srgbClr val="4042C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3810000" y="2857500"/>
            <a:ext cx="152400" cy="152400"/>
          </a:xfrm>
          <a:prstGeom prst="ellipse">
            <a:avLst/>
          </a:prstGeom>
          <a:solidFill>
            <a:srgbClr val="F5FF4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970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4" grpId="0" autoUpdateAnimBg="0"/>
      <p:bldP spid="66576" grpId="0" autoUpdateAnimBg="0"/>
      <p:bldP spid="66568" grpId="0" animBg="1"/>
      <p:bldP spid="66599" grpId="0" animBg="1"/>
      <p:bldP spid="66567" grpId="0" animBg="1"/>
      <p:bldP spid="665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1"/>
          <p:cNvSpPr>
            <a:spLocks noChangeArrowheads="1"/>
          </p:cNvSpPr>
          <p:nvPr/>
        </p:nvSpPr>
        <p:spPr bwMode="auto">
          <a:xfrm>
            <a:off x="152400" y="228600"/>
            <a:ext cx="89916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699" name="Oval 50"/>
          <p:cNvSpPr>
            <a:spLocks noChangeArrowheads="1"/>
          </p:cNvSpPr>
          <p:nvPr/>
        </p:nvSpPr>
        <p:spPr bwMode="auto">
          <a:xfrm>
            <a:off x="2390775" y="1139825"/>
            <a:ext cx="4419600" cy="4344988"/>
          </a:xfrm>
          <a:prstGeom prst="ellipse">
            <a:avLst/>
          </a:prstGeom>
          <a:solidFill>
            <a:schemeClr val="tx1"/>
          </a:solidFill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00" name="Oval 37"/>
          <p:cNvSpPr>
            <a:spLocks noChangeArrowheads="1"/>
          </p:cNvSpPr>
          <p:nvPr/>
        </p:nvSpPr>
        <p:spPr bwMode="auto">
          <a:xfrm>
            <a:off x="2478088" y="1216025"/>
            <a:ext cx="4267200" cy="4194175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01" name="Freeform 49"/>
          <p:cNvSpPr>
            <a:spLocks/>
          </p:cNvSpPr>
          <p:nvPr/>
        </p:nvSpPr>
        <p:spPr bwMode="auto">
          <a:xfrm>
            <a:off x="2566988" y="1831975"/>
            <a:ext cx="3605212" cy="3492500"/>
          </a:xfrm>
          <a:custGeom>
            <a:avLst/>
            <a:gdLst>
              <a:gd name="T0" fmla="*/ 544884 w 2329"/>
              <a:gd name="T1" fmla="*/ 0 h 2256"/>
              <a:gd name="T2" fmla="*/ 321977 w 2329"/>
              <a:gd name="T3" fmla="*/ 297234 h 2256"/>
              <a:gd name="T4" fmla="*/ 173372 w 2329"/>
              <a:gd name="T5" fmla="*/ 594468 h 2256"/>
              <a:gd name="T6" fmla="*/ 24767 w 2329"/>
              <a:gd name="T7" fmla="*/ 1040319 h 2256"/>
              <a:gd name="T8" fmla="*/ 0 w 2329"/>
              <a:gd name="T9" fmla="*/ 1301947 h 2256"/>
              <a:gd name="T10" fmla="*/ 24767 w 2329"/>
              <a:gd name="T11" fmla="*/ 1634787 h 2256"/>
              <a:gd name="T12" fmla="*/ 99070 w 2329"/>
              <a:gd name="T13" fmla="*/ 2006330 h 2256"/>
              <a:gd name="T14" fmla="*/ 173372 w 2329"/>
              <a:gd name="T15" fmla="*/ 2303564 h 2256"/>
              <a:gd name="T16" fmla="*/ 470582 w 2329"/>
              <a:gd name="T17" fmla="*/ 2749415 h 2256"/>
              <a:gd name="T18" fmla="*/ 767791 w 2329"/>
              <a:gd name="T19" fmla="*/ 3046649 h 2256"/>
              <a:gd name="T20" fmla="*/ 1065000 w 2329"/>
              <a:gd name="T21" fmla="*/ 3195266 h 2256"/>
              <a:gd name="T22" fmla="*/ 1362210 w 2329"/>
              <a:gd name="T23" fmla="*/ 3343883 h 2256"/>
              <a:gd name="T24" fmla="*/ 1733722 w 2329"/>
              <a:gd name="T25" fmla="*/ 3418191 h 2256"/>
              <a:gd name="T26" fmla="*/ 2030931 w 2329"/>
              <a:gd name="T27" fmla="*/ 3492500 h 2256"/>
              <a:gd name="T28" fmla="*/ 2328140 w 2329"/>
              <a:gd name="T29" fmla="*/ 3418191 h 2256"/>
              <a:gd name="T30" fmla="*/ 2773954 w 2329"/>
              <a:gd name="T31" fmla="*/ 3343883 h 2256"/>
              <a:gd name="T32" fmla="*/ 3071164 w 2329"/>
              <a:gd name="T33" fmla="*/ 3195266 h 2256"/>
              <a:gd name="T34" fmla="*/ 3294071 w 2329"/>
              <a:gd name="T35" fmla="*/ 3046649 h 2256"/>
              <a:gd name="T36" fmla="*/ 3475183 w 2329"/>
              <a:gd name="T37" fmla="*/ 2901128 h 2256"/>
              <a:gd name="T38" fmla="*/ 544884 w 2329"/>
              <a:gd name="T39" fmla="*/ 0 h 22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329" h="2256">
                <a:moveTo>
                  <a:pt x="352" y="0"/>
                </a:moveTo>
                <a:lnTo>
                  <a:pt x="208" y="192"/>
                </a:lnTo>
                <a:lnTo>
                  <a:pt x="112" y="384"/>
                </a:lnTo>
                <a:lnTo>
                  <a:pt x="16" y="672"/>
                </a:lnTo>
                <a:cubicBezTo>
                  <a:pt x="10" y="728"/>
                  <a:pt x="5" y="784"/>
                  <a:pt x="0" y="841"/>
                </a:cubicBezTo>
                <a:lnTo>
                  <a:pt x="16" y="1056"/>
                </a:lnTo>
                <a:lnTo>
                  <a:pt x="64" y="1296"/>
                </a:lnTo>
                <a:lnTo>
                  <a:pt x="112" y="1488"/>
                </a:lnTo>
                <a:lnTo>
                  <a:pt x="304" y="1776"/>
                </a:lnTo>
                <a:lnTo>
                  <a:pt x="496" y="1968"/>
                </a:lnTo>
                <a:lnTo>
                  <a:pt x="688" y="2064"/>
                </a:lnTo>
                <a:lnTo>
                  <a:pt x="880" y="2160"/>
                </a:lnTo>
                <a:lnTo>
                  <a:pt x="1120" y="2208"/>
                </a:lnTo>
                <a:lnTo>
                  <a:pt x="1312" y="2256"/>
                </a:lnTo>
                <a:lnTo>
                  <a:pt x="1504" y="2208"/>
                </a:lnTo>
                <a:lnTo>
                  <a:pt x="1792" y="2160"/>
                </a:lnTo>
                <a:lnTo>
                  <a:pt x="1984" y="2064"/>
                </a:lnTo>
                <a:lnTo>
                  <a:pt x="2128" y="1968"/>
                </a:lnTo>
                <a:cubicBezTo>
                  <a:pt x="2279" y="1866"/>
                  <a:pt x="2329" y="1867"/>
                  <a:pt x="2245" y="1874"/>
                </a:cubicBezTo>
                <a:lnTo>
                  <a:pt x="352" y="0"/>
                </a:lnTo>
                <a:close/>
              </a:path>
            </a:pathLst>
          </a:custGeom>
          <a:gradFill rotWithShape="0">
            <a:gsLst>
              <a:gs pos="0">
                <a:srgbClr val="FAFAFA"/>
              </a:gs>
              <a:gs pos="100000">
                <a:srgbClr val="C0C0C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29702" name="Group 42"/>
          <p:cNvGrpSpPr>
            <a:grpSpLocks/>
          </p:cNvGrpSpPr>
          <p:nvPr/>
        </p:nvGrpSpPr>
        <p:grpSpPr bwMode="auto">
          <a:xfrm>
            <a:off x="1905000" y="3162300"/>
            <a:ext cx="5410200" cy="228600"/>
            <a:chOff x="1152" y="2640"/>
            <a:chExt cx="3408" cy="144"/>
          </a:xfrm>
        </p:grpSpPr>
        <p:sp>
          <p:nvSpPr>
            <p:cNvPr id="29733" name="Rectangle 43"/>
            <p:cNvSpPr>
              <a:spLocks noChangeArrowheads="1"/>
            </p:cNvSpPr>
            <p:nvPr/>
          </p:nvSpPr>
          <p:spPr bwMode="auto">
            <a:xfrm>
              <a:off x="1152" y="2640"/>
              <a:ext cx="1728" cy="144"/>
            </a:xfrm>
            <a:prstGeom prst="rect">
              <a:avLst/>
            </a:prstGeom>
            <a:gradFill rotWithShape="0">
              <a:gsLst>
                <a:gs pos="0">
                  <a:srgbClr val="049400"/>
                </a:gs>
                <a:gs pos="100000">
                  <a:srgbClr val="7D7D7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9734" name="Rectangle 44"/>
            <p:cNvSpPr>
              <a:spLocks noChangeArrowheads="1"/>
            </p:cNvSpPr>
            <p:nvPr/>
          </p:nvSpPr>
          <p:spPr bwMode="auto">
            <a:xfrm>
              <a:off x="2832" y="2640"/>
              <a:ext cx="1728" cy="144"/>
            </a:xfrm>
            <a:prstGeom prst="rect">
              <a:avLst/>
            </a:prstGeom>
            <a:gradFill rotWithShape="0">
              <a:gsLst>
                <a:gs pos="0">
                  <a:srgbClr val="7D7D7D"/>
                </a:gs>
                <a:gs pos="100000">
                  <a:srgbClr val="DD020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grpSp>
        <p:nvGrpSpPr>
          <p:cNvPr id="29703" name="Group 45"/>
          <p:cNvGrpSpPr>
            <a:grpSpLocks/>
          </p:cNvGrpSpPr>
          <p:nvPr/>
        </p:nvGrpSpPr>
        <p:grpSpPr bwMode="auto">
          <a:xfrm>
            <a:off x="4495800" y="609600"/>
            <a:ext cx="228600" cy="5334000"/>
            <a:chOff x="2832" y="1056"/>
            <a:chExt cx="144" cy="3360"/>
          </a:xfrm>
        </p:grpSpPr>
        <p:sp>
          <p:nvSpPr>
            <p:cNvPr id="29731" name="Rectangle 46"/>
            <p:cNvSpPr>
              <a:spLocks noChangeArrowheads="1"/>
            </p:cNvSpPr>
            <p:nvPr/>
          </p:nvSpPr>
          <p:spPr bwMode="auto">
            <a:xfrm rot="5400000">
              <a:off x="2040" y="1848"/>
              <a:ext cx="1728" cy="144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7D7D7D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29732" name="Rectangle 47"/>
            <p:cNvSpPr>
              <a:spLocks noChangeArrowheads="1"/>
            </p:cNvSpPr>
            <p:nvPr/>
          </p:nvSpPr>
          <p:spPr bwMode="auto">
            <a:xfrm rot="-5400000">
              <a:off x="2040" y="3480"/>
              <a:ext cx="1728" cy="144"/>
            </a:xfrm>
            <a:prstGeom prst="rect">
              <a:avLst/>
            </a:prstGeom>
            <a:gradFill rotWithShape="0">
              <a:gsLst>
                <a:gs pos="0">
                  <a:srgbClr val="7D7D7D"/>
                </a:gs>
                <a:gs pos="100000">
                  <a:srgbClr val="0000C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29704" name="Line 48"/>
          <p:cNvSpPr>
            <a:spLocks noChangeShapeType="1"/>
          </p:cNvSpPr>
          <p:nvPr/>
        </p:nvSpPr>
        <p:spPr bwMode="auto">
          <a:xfrm>
            <a:off x="2819400" y="1524000"/>
            <a:ext cx="3733800" cy="3733800"/>
          </a:xfrm>
          <a:prstGeom prst="line">
            <a:avLst/>
          </a:prstGeom>
          <a:noFill/>
          <a:ln w="57150">
            <a:solidFill>
              <a:srgbClr val="3333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595" name="Line 3"/>
          <p:cNvSpPr>
            <a:spLocks noChangeShapeType="1"/>
          </p:cNvSpPr>
          <p:nvPr/>
        </p:nvSpPr>
        <p:spPr bwMode="auto">
          <a:xfrm rot="-182043" flipH="1" flipV="1">
            <a:off x="4105275" y="152400"/>
            <a:ext cx="457200" cy="31448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599" name="Text Box 7"/>
          <p:cNvSpPr txBox="1">
            <a:spLocks noChangeArrowheads="1"/>
          </p:cNvSpPr>
          <p:nvPr/>
        </p:nvSpPr>
        <p:spPr bwMode="auto">
          <a:xfrm>
            <a:off x="2971800" y="381000"/>
            <a:ext cx="993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>
                <a:latin typeface="Symbol" charset="2"/>
              </a:rPr>
              <a:t>+D</a:t>
            </a:r>
            <a:r>
              <a:rPr lang="en-US"/>
              <a:t>C</a:t>
            </a:r>
            <a:r>
              <a:rPr lang="en-US" baseline="-25000"/>
              <a:t>1,2</a:t>
            </a:r>
            <a:endParaRPr lang="en-US"/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 rot="-705822">
            <a:off x="4341813" y="536575"/>
            <a:ext cx="77787" cy="2838450"/>
          </a:xfrm>
          <a:prstGeom prst="rect">
            <a:avLst/>
          </a:prstGeom>
          <a:gradFill rotWithShape="0">
            <a:gsLst>
              <a:gs pos="0">
                <a:srgbClr val="F5FF43"/>
              </a:gs>
              <a:gs pos="100000">
                <a:srgbClr val="4042C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610" name="Line 18"/>
          <p:cNvSpPr>
            <a:spLocks noChangeShapeType="1"/>
          </p:cNvSpPr>
          <p:nvPr/>
        </p:nvSpPr>
        <p:spPr bwMode="auto">
          <a:xfrm>
            <a:off x="3276600" y="38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09" name="Text Box 26"/>
          <p:cNvSpPr txBox="1">
            <a:spLocks noChangeArrowheads="1"/>
          </p:cNvSpPr>
          <p:nvPr/>
        </p:nvSpPr>
        <p:spPr bwMode="auto">
          <a:xfrm>
            <a:off x="5410200" y="2667000"/>
            <a:ext cx="34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Symbol" charset="2"/>
              </a:rPr>
              <a:t>q</a:t>
            </a:r>
          </a:p>
        </p:txBody>
      </p:sp>
      <p:sp>
        <p:nvSpPr>
          <p:cNvPr id="29710" name="Text Box 27"/>
          <p:cNvSpPr txBox="1">
            <a:spLocks noChangeArrowheads="1"/>
          </p:cNvSpPr>
          <p:nvPr/>
        </p:nvSpPr>
        <p:spPr bwMode="auto">
          <a:xfrm>
            <a:off x="5410200" y="1752600"/>
            <a:ext cx="425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i="1">
                <a:solidFill>
                  <a:schemeClr val="bg1"/>
                </a:solidFill>
              </a:rPr>
              <a:t>v</a:t>
            </a:r>
            <a:r>
              <a:rPr lang="en-US" baseline="-25000">
                <a:solidFill>
                  <a:schemeClr val="bg1"/>
                </a:solidFill>
                <a:latin typeface="Symbol" charset="2"/>
              </a:rPr>
              <a:t>q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9711" name="Line 28"/>
          <p:cNvSpPr>
            <a:spLocks noChangeShapeType="1"/>
          </p:cNvSpPr>
          <p:nvPr/>
        </p:nvSpPr>
        <p:spPr bwMode="auto">
          <a:xfrm>
            <a:off x="5543550" y="1866900"/>
            <a:ext cx="228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621" name="Text Box 29"/>
          <p:cNvSpPr txBox="1">
            <a:spLocks noChangeArrowheads="1"/>
          </p:cNvSpPr>
          <p:nvPr/>
        </p:nvSpPr>
        <p:spPr bwMode="auto">
          <a:xfrm>
            <a:off x="5334000" y="5562600"/>
            <a:ext cx="4419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2000">
                <a:solidFill>
                  <a:schemeClr val="tx2"/>
                </a:solidFill>
                <a:latin typeface="Arial" charset="0"/>
              </a:rPr>
              <a:t>sign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(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||</a:t>
            </a:r>
            <a:r>
              <a:rPr lang="en-US" sz="2000">
                <a:solidFill>
                  <a:schemeClr val="tx2"/>
                </a:solidFill>
                <a:latin typeface="Symbol" charset="2"/>
              </a:rPr>
              <a:t>D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C</a:t>
            </a:r>
            <a:r>
              <a:rPr lang="en-US" sz="2000" baseline="-25000">
                <a:solidFill>
                  <a:schemeClr val="tx2"/>
                </a:solidFill>
                <a:latin typeface="Arial" charset="0"/>
              </a:rPr>
              <a:t>i,j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||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)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 = sign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(</a:t>
            </a:r>
            <a:r>
              <a:rPr lang="en-US" sz="2000">
                <a:solidFill>
                  <a:schemeClr val="tx2"/>
                </a:solidFill>
                <a:latin typeface="Symbol" charset="2"/>
              </a:rPr>
              <a:t>D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C</a:t>
            </a:r>
            <a:r>
              <a:rPr lang="en-US" sz="2000" baseline="-25000">
                <a:solidFill>
                  <a:schemeClr val="tx2"/>
                </a:solidFill>
                <a:latin typeface="Arial" charset="0"/>
              </a:rPr>
              <a:t>i,j </a:t>
            </a:r>
            <a:r>
              <a:rPr lang="en-US" sz="6000">
                <a:solidFill>
                  <a:schemeClr val="tx2"/>
                </a:solidFill>
                <a:latin typeface="Arial" charset="0"/>
              </a:rPr>
              <a:t>.</a:t>
            </a:r>
            <a:r>
              <a:rPr lang="en-US" sz="2000">
                <a:solidFill>
                  <a:schemeClr val="tx2"/>
                </a:solidFill>
                <a:latin typeface="Arial" charset="0"/>
              </a:rPr>
              <a:t>  </a:t>
            </a:r>
            <a:r>
              <a:rPr lang="en-US" sz="2000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en-US" sz="2000" baseline="-25000">
                <a:solidFill>
                  <a:schemeClr val="tx2"/>
                </a:solidFill>
                <a:latin typeface="Symbol" charset="2"/>
              </a:rPr>
              <a:t>q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)</a:t>
            </a:r>
          </a:p>
        </p:txBody>
      </p:sp>
      <p:sp>
        <p:nvSpPr>
          <p:cNvPr id="29713" name="Text Box 30"/>
          <p:cNvSpPr txBox="1">
            <a:spLocks noChangeArrowheads="1"/>
          </p:cNvSpPr>
          <p:nvPr/>
        </p:nvSpPr>
        <p:spPr bwMode="auto">
          <a:xfrm>
            <a:off x="160338" y="309563"/>
            <a:ext cx="192722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/>
            <a:r>
              <a:rPr lang="en-US" sz="2800" b="1">
                <a:latin typeface="Arial" charset="0"/>
              </a:rPr>
              <a:t>Color </a:t>
            </a:r>
          </a:p>
          <a:p>
            <a:pPr algn="ctr"/>
            <a:r>
              <a:rPr lang="en-US" sz="2800" b="1">
                <a:latin typeface="Arial" charset="0"/>
              </a:rPr>
              <a:t>Difference</a:t>
            </a:r>
          </a:p>
          <a:p>
            <a:pPr algn="ctr"/>
            <a:r>
              <a:rPr lang="en-US" sz="2800" b="1">
                <a:latin typeface="Arial" charset="0"/>
              </a:rPr>
              <a:t>Space</a:t>
            </a:r>
          </a:p>
        </p:txBody>
      </p:sp>
      <p:sp>
        <p:nvSpPr>
          <p:cNvPr id="110624" name="Line 32"/>
          <p:cNvSpPr>
            <a:spLocks noChangeShapeType="1"/>
          </p:cNvSpPr>
          <p:nvPr/>
        </p:nvSpPr>
        <p:spPr bwMode="auto">
          <a:xfrm>
            <a:off x="6172200" y="6096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625" name="Line 33"/>
          <p:cNvSpPr>
            <a:spLocks noChangeShapeType="1"/>
          </p:cNvSpPr>
          <p:nvPr/>
        </p:nvSpPr>
        <p:spPr bwMode="auto">
          <a:xfrm>
            <a:off x="7772400" y="609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0626" name="Line 34"/>
          <p:cNvSpPr>
            <a:spLocks noChangeShapeType="1"/>
          </p:cNvSpPr>
          <p:nvPr/>
        </p:nvSpPr>
        <p:spPr bwMode="auto">
          <a:xfrm>
            <a:off x="8534400" y="6096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17" name="Rectangle 35"/>
          <p:cNvSpPr>
            <a:spLocks noChangeArrowheads="1"/>
          </p:cNvSpPr>
          <p:nvPr/>
        </p:nvSpPr>
        <p:spPr bwMode="auto">
          <a:xfrm>
            <a:off x="6477000" y="685800"/>
            <a:ext cx="2239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v</a:t>
            </a:r>
            <a:r>
              <a:rPr lang="en-US" baseline="-25000">
                <a:latin typeface="Symbol" charset="2"/>
              </a:rPr>
              <a:t>q</a:t>
            </a:r>
            <a:r>
              <a:rPr lang="en-US" sz="2100" b="1">
                <a:solidFill>
                  <a:srgbClr val="7E3F3F"/>
                </a:solidFill>
                <a:latin typeface="Arial" charset="0"/>
              </a:rPr>
              <a:t> </a:t>
            </a:r>
            <a:r>
              <a:rPr lang="en-US" sz="2100">
                <a:latin typeface="Arial" charset="0"/>
              </a:rPr>
              <a:t>= (cos </a:t>
            </a:r>
            <a:r>
              <a:rPr lang="en-US" sz="2100">
                <a:latin typeface="Symbol" charset="2"/>
              </a:rPr>
              <a:t>q</a:t>
            </a:r>
            <a:r>
              <a:rPr lang="en-US" sz="2100">
                <a:latin typeface="Arial" charset="0"/>
              </a:rPr>
              <a:t>, sin </a:t>
            </a:r>
            <a:r>
              <a:rPr lang="en-US" sz="2100">
                <a:latin typeface="Symbol" charset="2"/>
              </a:rPr>
              <a:t>q</a:t>
            </a:r>
            <a:r>
              <a:rPr lang="en-US" sz="2100">
                <a:latin typeface="Arial" charset="0"/>
              </a:rPr>
              <a:t>)</a:t>
            </a:r>
          </a:p>
        </p:txBody>
      </p:sp>
      <p:sp>
        <p:nvSpPr>
          <p:cNvPr id="29718" name="Line 36"/>
          <p:cNvSpPr>
            <a:spLocks noChangeShapeType="1"/>
          </p:cNvSpPr>
          <p:nvPr/>
        </p:nvSpPr>
        <p:spPr bwMode="auto">
          <a:xfrm>
            <a:off x="6553200" y="762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19" name="Text Box 38"/>
          <p:cNvSpPr txBox="1">
            <a:spLocks noChangeArrowheads="1"/>
          </p:cNvSpPr>
          <p:nvPr/>
        </p:nvSpPr>
        <p:spPr bwMode="auto">
          <a:xfrm>
            <a:off x="4305300" y="290513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>
                <a:solidFill>
                  <a:srgbClr val="FFFF00"/>
                </a:solidFill>
              </a:rPr>
              <a:t>+</a:t>
            </a:r>
            <a:r>
              <a:rPr lang="en-US" sz="1800" b="1">
                <a:solidFill>
                  <a:srgbClr val="FFFF00"/>
                </a:solidFill>
                <a:latin typeface="Symbol" charset="2"/>
              </a:rPr>
              <a:t>D</a:t>
            </a:r>
            <a:r>
              <a:rPr lang="en-US" sz="1800" b="1">
                <a:solidFill>
                  <a:srgbClr val="FFFF00"/>
                </a:solidFill>
              </a:rPr>
              <a:t>b*</a:t>
            </a:r>
          </a:p>
        </p:txBody>
      </p:sp>
      <p:sp>
        <p:nvSpPr>
          <p:cNvPr id="29720" name="Text Box 39"/>
          <p:cNvSpPr txBox="1">
            <a:spLocks noChangeArrowheads="1"/>
          </p:cNvSpPr>
          <p:nvPr/>
        </p:nvSpPr>
        <p:spPr bwMode="auto">
          <a:xfrm>
            <a:off x="7318375" y="3062288"/>
            <a:ext cx="682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>
                <a:solidFill>
                  <a:srgbClr val="DD0202"/>
                </a:solidFill>
              </a:rPr>
              <a:t>+</a:t>
            </a:r>
            <a:r>
              <a:rPr lang="en-US" sz="1800" b="1">
                <a:solidFill>
                  <a:srgbClr val="DD0202"/>
                </a:solidFill>
                <a:latin typeface="Symbol" charset="2"/>
              </a:rPr>
              <a:t>D</a:t>
            </a:r>
            <a:r>
              <a:rPr lang="en-US" sz="1800" b="1">
                <a:solidFill>
                  <a:srgbClr val="DD0202"/>
                </a:solidFill>
              </a:rPr>
              <a:t>a*</a:t>
            </a:r>
          </a:p>
        </p:txBody>
      </p:sp>
      <p:sp>
        <p:nvSpPr>
          <p:cNvPr id="29721" name="Text Box 40"/>
          <p:cNvSpPr txBox="1">
            <a:spLocks noChangeArrowheads="1"/>
          </p:cNvSpPr>
          <p:nvPr/>
        </p:nvSpPr>
        <p:spPr bwMode="auto">
          <a:xfrm>
            <a:off x="1295400" y="3062288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>
                <a:solidFill>
                  <a:srgbClr val="049400"/>
                </a:solidFill>
              </a:rPr>
              <a:t>-</a:t>
            </a:r>
            <a:r>
              <a:rPr lang="en-US" sz="1800" b="1">
                <a:solidFill>
                  <a:srgbClr val="049400"/>
                </a:solidFill>
                <a:latin typeface="Symbol" charset="2"/>
              </a:rPr>
              <a:t>D</a:t>
            </a:r>
            <a:r>
              <a:rPr lang="en-US" sz="1800" b="1">
                <a:solidFill>
                  <a:srgbClr val="049400"/>
                </a:solidFill>
              </a:rPr>
              <a:t>a*</a:t>
            </a:r>
          </a:p>
        </p:txBody>
      </p:sp>
      <p:sp>
        <p:nvSpPr>
          <p:cNvPr id="29722" name="Line 54"/>
          <p:cNvSpPr>
            <a:spLocks noChangeShapeType="1"/>
          </p:cNvSpPr>
          <p:nvPr/>
        </p:nvSpPr>
        <p:spPr bwMode="auto">
          <a:xfrm flipV="1">
            <a:off x="4648200" y="1905000"/>
            <a:ext cx="1371600" cy="1371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23" name="Arc 55"/>
          <p:cNvSpPr>
            <a:spLocks/>
          </p:cNvSpPr>
          <p:nvPr/>
        </p:nvSpPr>
        <p:spPr bwMode="auto">
          <a:xfrm>
            <a:off x="5486400" y="2516188"/>
            <a:ext cx="455613" cy="685800"/>
          </a:xfrm>
          <a:custGeom>
            <a:avLst/>
            <a:gdLst>
              <a:gd name="T0" fmla="*/ 0 w 21553"/>
              <a:gd name="T1" fmla="*/ 0 h 21600"/>
              <a:gd name="T2" fmla="*/ 455613 w 21553"/>
              <a:gd name="T3" fmla="*/ 640779 h 21600"/>
              <a:gd name="T4" fmla="*/ 0 w 21553"/>
              <a:gd name="T5" fmla="*/ 6858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53" h="21600" fill="none" extrusionOk="0">
                <a:moveTo>
                  <a:pt x="-1" y="0"/>
                </a:moveTo>
                <a:cubicBezTo>
                  <a:pt x="11378" y="0"/>
                  <a:pt x="20806" y="8827"/>
                  <a:pt x="21553" y="20181"/>
                </a:cubicBezTo>
              </a:path>
              <a:path w="21553" h="21600" stroke="0" extrusionOk="0">
                <a:moveTo>
                  <a:pt x="-1" y="0"/>
                </a:moveTo>
                <a:cubicBezTo>
                  <a:pt x="11378" y="0"/>
                  <a:pt x="20806" y="8827"/>
                  <a:pt x="21553" y="2018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24" name="Text Box 58"/>
          <p:cNvSpPr txBox="1">
            <a:spLocks noChangeArrowheads="1"/>
          </p:cNvSpPr>
          <p:nvPr/>
        </p:nvSpPr>
        <p:spPr bwMode="auto">
          <a:xfrm>
            <a:off x="2879725" y="1698625"/>
            <a:ext cx="412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5400" b="1" dirty="0"/>
              <a:t>-</a:t>
            </a:r>
          </a:p>
        </p:txBody>
      </p:sp>
      <p:sp>
        <p:nvSpPr>
          <p:cNvPr id="29725" name="Text Box 59"/>
          <p:cNvSpPr txBox="1">
            <a:spLocks noChangeArrowheads="1"/>
          </p:cNvSpPr>
          <p:nvPr/>
        </p:nvSpPr>
        <p:spPr bwMode="auto">
          <a:xfrm>
            <a:off x="5530850" y="4267200"/>
            <a:ext cx="412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5400" b="1" dirty="0"/>
              <a:t>-</a:t>
            </a:r>
          </a:p>
        </p:txBody>
      </p:sp>
      <p:sp>
        <p:nvSpPr>
          <p:cNvPr id="29726" name="Text Box 60"/>
          <p:cNvSpPr txBox="1">
            <a:spLocks noChangeArrowheads="1"/>
          </p:cNvSpPr>
          <p:nvPr/>
        </p:nvSpPr>
        <p:spPr bwMode="auto">
          <a:xfrm>
            <a:off x="3289300" y="1524000"/>
            <a:ext cx="444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3600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9727" name="Text Box 61"/>
          <p:cNvSpPr txBox="1">
            <a:spLocks noChangeArrowheads="1"/>
          </p:cNvSpPr>
          <p:nvPr/>
        </p:nvSpPr>
        <p:spPr bwMode="auto">
          <a:xfrm>
            <a:off x="5867400" y="4006850"/>
            <a:ext cx="444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3600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9728" name="Rectangle 62"/>
          <p:cNvSpPr>
            <a:spLocks noChangeArrowheads="1"/>
          </p:cNvSpPr>
          <p:nvPr/>
        </p:nvSpPr>
        <p:spPr bwMode="auto">
          <a:xfrm>
            <a:off x="4495800" y="3162300"/>
            <a:ext cx="228600" cy="22860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29729" name="Text Box 63"/>
          <p:cNvSpPr txBox="1">
            <a:spLocks noChangeArrowheads="1"/>
          </p:cNvSpPr>
          <p:nvPr/>
        </p:nvSpPr>
        <p:spPr bwMode="auto">
          <a:xfrm>
            <a:off x="4267200" y="594360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800" b="1">
                <a:solidFill>
                  <a:srgbClr val="0000C2"/>
                </a:solidFill>
              </a:rPr>
              <a:t>-</a:t>
            </a:r>
            <a:r>
              <a:rPr lang="en-US" sz="1800" b="1">
                <a:solidFill>
                  <a:srgbClr val="0000C2"/>
                </a:solidFill>
                <a:latin typeface="Symbol" charset="2"/>
              </a:rPr>
              <a:t>D</a:t>
            </a:r>
            <a:r>
              <a:rPr lang="en-US" sz="1800" b="1">
                <a:solidFill>
                  <a:srgbClr val="0000C2"/>
                </a:solidFill>
              </a:rPr>
              <a:t>b*</a:t>
            </a:r>
          </a:p>
        </p:txBody>
      </p:sp>
      <p:sp>
        <p:nvSpPr>
          <p:cNvPr id="29730" name="Oval 65"/>
          <p:cNvSpPr>
            <a:spLocks noChangeArrowheads="1"/>
          </p:cNvSpPr>
          <p:nvPr/>
        </p:nvSpPr>
        <p:spPr bwMode="auto">
          <a:xfrm>
            <a:off x="4457700" y="3124200"/>
            <a:ext cx="304800" cy="304800"/>
          </a:xfrm>
          <a:prstGeom prst="ellipse">
            <a:avLst/>
          </a:prstGeom>
          <a:solidFill>
            <a:srgbClr val="80808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327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nimBg="1"/>
      <p:bldP spid="110599" grpId="0" autoUpdateAnimBg="0"/>
      <p:bldP spid="110602" grpId="0" animBg="1"/>
      <p:bldP spid="110610" grpId="0" animBg="1"/>
      <p:bldP spid="110621" grpId="0" autoUpdateAnimBg="0"/>
      <p:bldP spid="110624" grpId="0" animBg="1"/>
      <p:bldP spid="110625" grpId="0" animBg="1"/>
      <p:bldP spid="1106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228600"/>
            <a:ext cx="8686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0724" name="Oval 5"/>
          <p:cNvSpPr>
            <a:spLocks noChangeArrowheads="1"/>
          </p:cNvSpPr>
          <p:nvPr/>
        </p:nvSpPr>
        <p:spPr bwMode="auto">
          <a:xfrm>
            <a:off x="2547938" y="423863"/>
            <a:ext cx="6411912" cy="6053137"/>
          </a:xfrm>
          <a:prstGeom prst="ellipse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228600" y="5410200"/>
            <a:ext cx="1879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/>
            <a:r>
              <a:rPr lang="en-US" sz="1400">
                <a:latin typeface="Arial" charset="0"/>
              </a:rPr>
              <a:t>Photoshop Grayscale</a:t>
            </a:r>
          </a:p>
        </p:txBody>
      </p:sp>
      <p:pic>
        <p:nvPicPr>
          <p:cNvPr id="30726" name="Picture 9" descr="sunrise_wheelNoBK.png                                          0024A43E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685800"/>
            <a:ext cx="8126413" cy="548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841750" y="5203825"/>
            <a:ext cx="81121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Symbol" charset="2"/>
              </a:rPr>
              <a:t>q </a:t>
            </a:r>
            <a:r>
              <a:rPr lang="en-US" sz="1600">
                <a:solidFill>
                  <a:schemeClr val="bg1"/>
                </a:solidFill>
              </a:rPr>
              <a:t>= 225</a:t>
            </a:r>
          </a:p>
        </p:txBody>
      </p:sp>
      <p:sp>
        <p:nvSpPr>
          <p:cNvPr id="30728" name="Text Box 14"/>
          <p:cNvSpPr txBox="1">
            <a:spLocks noChangeArrowheads="1"/>
          </p:cNvSpPr>
          <p:nvPr/>
        </p:nvSpPr>
        <p:spPr bwMode="auto">
          <a:xfrm>
            <a:off x="6705600" y="2362200"/>
            <a:ext cx="70961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Symbol" charset="2"/>
              </a:rPr>
              <a:t>q </a:t>
            </a:r>
            <a:r>
              <a:rPr lang="en-US" sz="1600">
                <a:solidFill>
                  <a:schemeClr val="bg1"/>
                </a:solidFill>
              </a:rPr>
              <a:t>= 45</a:t>
            </a:r>
          </a:p>
        </p:txBody>
      </p:sp>
    </p:spTree>
    <p:extLst>
      <p:ext uri="{BB962C8B-B14F-4D97-AF65-F5344CB8AC3E}">
        <p14:creationId xmlns:p14="http://schemas.microsoft.com/office/powerpoint/2010/main" val="172827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304800" y="228600"/>
            <a:ext cx="88392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1748" name="Oval 9"/>
          <p:cNvSpPr>
            <a:spLocks noChangeArrowheads="1"/>
          </p:cNvSpPr>
          <p:nvPr/>
        </p:nvSpPr>
        <p:spPr bwMode="auto">
          <a:xfrm>
            <a:off x="2286000" y="266700"/>
            <a:ext cx="6630988" cy="63627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sk-SK"/>
          </a:p>
        </p:txBody>
      </p:sp>
      <p:pic>
        <p:nvPicPr>
          <p:cNvPr id="31749" name="Picture 8" descr="cB45_wheelNoBk.png                                             0024A43E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4" y="704850"/>
            <a:ext cx="76882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838200" y="5486400"/>
            <a:ext cx="982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pPr algn="ctr"/>
            <a:r>
              <a:rPr lang="en-US" sz="1400">
                <a:latin typeface="Arial" charset="0"/>
              </a:rPr>
              <a:t>Grayscale</a:t>
            </a:r>
          </a:p>
        </p:txBody>
      </p:sp>
      <p:sp>
        <p:nvSpPr>
          <p:cNvPr id="31751" name="Text Box 11"/>
          <p:cNvSpPr txBox="1">
            <a:spLocks noChangeArrowheads="1"/>
          </p:cNvSpPr>
          <p:nvPr/>
        </p:nvSpPr>
        <p:spPr bwMode="auto">
          <a:xfrm>
            <a:off x="7596188" y="1797050"/>
            <a:ext cx="709612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Symbol" charset="2"/>
              </a:rPr>
              <a:t>q </a:t>
            </a:r>
            <a:r>
              <a:rPr lang="en-US" sz="1600">
                <a:solidFill>
                  <a:schemeClr val="bg1"/>
                </a:solidFill>
              </a:rPr>
              <a:t>= 45</a:t>
            </a:r>
          </a:p>
        </p:txBody>
      </p:sp>
      <p:sp>
        <p:nvSpPr>
          <p:cNvPr id="31752" name="Text Box 12"/>
          <p:cNvSpPr txBox="1">
            <a:spLocks noChangeArrowheads="1"/>
          </p:cNvSpPr>
          <p:nvPr/>
        </p:nvSpPr>
        <p:spPr bwMode="auto">
          <a:xfrm>
            <a:off x="2819400" y="1797050"/>
            <a:ext cx="811213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Symbol" charset="2"/>
              </a:rPr>
              <a:t>q </a:t>
            </a:r>
            <a:r>
              <a:rPr lang="en-US" sz="1600">
                <a:solidFill>
                  <a:schemeClr val="bg1"/>
                </a:solidFill>
              </a:rPr>
              <a:t>= 135</a:t>
            </a:r>
          </a:p>
        </p:txBody>
      </p:sp>
      <p:sp>
        <p:nvSpPr>
          <p:cNvPr id="31753" name="Text Box 13"/>
          <p:cNvSpPr txBox="1">
            <a:spLocks noChangeArrowheads="1"/>
          </p:cNvSpPr>
          <p:nvPr/>
        </p:nvSpPr>
        <p:spPr bwMode="auto">
          <a:xfrm>
            <a:off x="8385175" y="3352800"/>
            <a:ext cx="75882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Symbol" charset="2"/>
              </a:rPr>
              <a:t>q </a:t>
            </a:r>
            <a:r>
              <a:rPr lang="en-US" sz="1600">
                <a:solidFill>
                  <a:schemeClr val="bg1"/>
                </a:solidFill>
              </a:rPr>
              <a:t>= 0</a:t>
            </a:r>
          </a:p>
        </p:txBody>
      </p:sp>
      <p:sp>
        <p:nvSpPr>
          <p:cNvPr id="31754" name="Rectangle 15"/>
          <p:cNvSpPr>
            <a:spLocks noChangeArrowheads="1"/>
          </p:cNvSpPr>
          <p:nvPr/>
        </p:nvSpPr>
        <p:spPr bwMode="auto">
          <a:xfrm>
            <a:off x="8916988" y="3352800"/>
            <a:ext cx="227012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931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94250" y="-27384"/>
            <a:ext cx="4654014" cy="40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7744" y="4149080"/>
            <a:ext cx="4896544" cy="268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16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25450"/>
            <a:ext cx="6934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How to Combine</a:t>
            </a:r>
            <a:br>
              <a:rPr lang="en-US" smtClean="0"/>
            </a:br>
            <a:r>
              <a:rPr lang="en-US" smtClean="0"/>
              <a:t>Chrominance and Luminance</a:t>
            </a:r>
          </a:p>
        </p:txBody>
      </p:sp>
      <p:sp>
        <p:nvSpPr>
          <p:cNvPr id="32771" name="Text Box 10"/>
          <p:cNvSpPr txBox="1">
            <a:spLocks noChangeArrowheads="1"/>
          </p:cNvSpPr>
          <p:nvPr/>
        </p:nvSpPr>
        <p:spPr bwMode="auto">
          <a:xfrm>
            <a:off x="863600" y="3433763"/>
            <a:ext cx="703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 baseline="-25000"/>
              <a:t>ij</a:t>
            </a:r>
            <a:r>
              <a:rPr lang="en-US" b="1">
                <a:latin typeface="Symbol" charset="2"/>
              </a:rPr>
              <a:t> =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4492625" y="3433763"/>
            <a:ext cx="193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3A248"/>
                </a:solidFill>
              </a:rPr>
              <a:t>(Luminance) </a:t>
            </a:r>
          </a:p>
        </p:txBody>
      </p:sp>
      <p:sp>
        <p:nvSpPr>
          <p:cNvPr id="32773" name="Text Box 23"/>
          <p:cNvSpPr txBox="1">
            <a:spLocks noChangeArrowheads="1"/>
          </p:cNvSpPr>
          <p:nvPr/>
        </p:nvSpPr>
        <p:spPr bwMode="auto">
          <a:xfrm>
            <a:off x="2047875" y="3433763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endParaRPr lang="en-US" b="1">
              <a:latin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2977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25450"/>
            <a:ext cx="6934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How to Combine</a:t>
            </a:r>
            <a:br>
              <a:rPr lang="en-US" smtClean="0"/>
            </a:br>
            <a:r>
              <a:rPr lang="en-US" smtClean="0"/>
              <a:t>Chrominance and Luminance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858838" y="3429000"/>
            <a:ext cx="703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 baseline="-25000"/>
              <a:t>ij</a:t>
            </a:r>
            <a:r>
              <a:rPr lang="en-US" b="1">
                <a:latin typeface="Symbol" charset="2"/>
              </a:rPr>
              <a:t> =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057400" y="2927350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endParaRPr lang="en-US" b="1">
              <a:latin typeface="Symbol" charset="2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2057400" y="3848100"/>
            <a:ext cx="982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solidFill>
                  <a:srgbClr val="D3A248"/>
                </a:solidFill>
              </a:rPr>
              <a:t>||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D</a:t>
            </a:r>
            <a:r>
              <a:rPr lang="en-US" b="1">
                <a:solidFill>
                  <a:srgbClr val="D3A248"/>
                </a:solidFill>
              </a:rPr>
              <a:t>C</a:t>
            </a:r>
            <a:r>
              <a:rPr lang="en-US" b="1" baseline="-25000">
                <a:solidFill>
                  <a:srgbClr val="D3A248"/>
                </a:solidFill>
              </a:rPr>
              <a:t>ij</a:t>
            </a:r>
            <a:r>
              <a:rPr lang="en-US" b="1">
                <a:solidFill>
                  <a:srgbClr val="D3A248"/>
                </a:solidFill>
              </a:rPr>
              <a:t>||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492625" y="2895600"/>
            <a:ext cx="193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(Luminance) </a:t>
            </a:r>
          </a:p>
        </p:txBody>
      </p:sp>
      <p:sp>
        <p:nvSpPr>
          <p:cNvPr id="191497" name="Rectangle 9"/>
          <p:cNvSpPr>
            <a:spLocks noChangeArrowheads="1"/>
          </p:cNvSpPr>
          <p:nvPr/>
        </p:nvSpPr>
        <p:spPr bwMode="auto">
          <a:xfrm>
            <a:off x="6477000" y="2895600"/>
            <a:ext cx="221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3A248"/>
                </a:solidFill>
              </a:rPr>
              <a:t>if |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D</a:t>
            </a:r>
            <a:r>
              <a:rPr lang="en-US" b="1">
                <a:solidFill>
                  <a:srgbClr val="D3A248"/>
                </a:solidFill>
              </a:rPr>
              <a:t>L</a:t>
            </a:r>
            <a:r>
              <a:rPr lang="en-US" b="1" baseline="-25000">
                <a:solidFill>
                  <a:srgbClr val="D3A248"/>
                </a:solidFill>
              </a:rPr>
              <a:t>ij</a:t>
            </a:r>
            <a:r>
              <a:rPr lang="en-US" b="1">
                <a:solidFill>
                  <a:srgbClr val="D3A248"/>
                </a:solidFill>
              </a:rPr>
              <a:t>| &gt; ||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D</a:t>
            </a:r>
            <a:r>
              <a:rPr lang="en-US" b="1">
                <a:solidFill>
                  <a:srgbClr val="D3A248"/>
                </a:solidFill>
              </a:rPr>
              <a:t>C</a:t>
            </a:r>
            <a:r>
              <a:rPr lang="en-US" b="1" baseline="-25000">
                <a:solidFill>
                  <a:srgbClr val="D3A248"/>
                </a:solidFill>
              </a:rPr>
              <a:t>ij</a:t>
            </a:r>
            <a:r>
              <a:rPr lang="en-US" b="1">
                <a:solidFill>
                  <a:srgbClr val="D3A248"/>
                </a:solidFill>
              </a:rPr>
              <a:t>||</a:t>
            </a:r>
          </a:p>
        </p:txBody>
      </p:sp>
      <p:sp>
        <p:nvSpPr>
          <p:cNvPr id="191503" name="Rectangle 15"/>
          <p:cNvSpPr>
            <a:spLocks noChangeArrowheads="1"/>
          </p:cNvSpPr>
          <p:nvPr/>
        </p:nvSpPr>
        <p:spPr bwMode="auto">
          <a:xfrm>
            <a:off x="4492625" y="38481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3A248"/>
                </a:solidFill>
              </a:rPr>
              <a:t>(Chrominance)</a:t>
            </a:r>
          </a:p>
        </p:txBody>
      </p:sp>
      <p:sp>
        <p:nvSpPr>
          <p:cNvPr id="33801" name="AutoShape 30"/>
          <p:cNvSpPr>
            <a:spLocks/>
          </p:cNvSpPr>
          <p:nvPr/>
        </p:nvSpPr>
        <p:spPr bwMode="auto">
          <a:xfrm>
            <a:off x="1660525" y="2895600"/>
            <a:ext cx="168275" cy="1600200"/>
          </a:xfrm>
          <a:prstGeom prst="leftBrace">
            <a:avLst>
              <a:gd name="adj1" fmla="val 792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29726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 autoUpdateAnimBg="0"/>
      <p:bldP spid="191497" grpId="0" autoUpdateAnimBg="0"/>
      <p:bldP spid="19150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25450"/>
            <a:ext cx="6934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How to Combine</a:t>
            </a:r>
            <a:br>
              <a:rPr lang="en-US" smtClean="0"/>
            </a:br>
            <a:r>
              <a:rPr lang="en-US" smtClean="0"/>
              <a:t>Chrominance and Luminance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15913" y="3429000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 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(a)</a:t>
            </a:r>
            <a:r>
              <a:rPr lang="en-US" b="1">
                <a:latin typeface="Symbol" charset="2"/>
              </a:rPr>
              <a:t> </a:t>
            </a:r>
            <a:r>
              <a:rPr lang="en-US" b="1" baseline="-25000"/>
              <a:t>ij</a:t>
            </a:r>
            <a:r>
              <a:rPr lang="en-US" b="1">
                <a:latin typeface="Symbol" charset="2"/>
              </a:rPr>
              <a:t> =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057400" y="2914650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endParaRPr lang="en-US" b="1">
              <a:latin typeface="Symbol" charset="2"/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057400" y="3886200"/>
            <a:ext cx="2100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solidFill>
                  <a:srgbClr val="D3A248"/>
                </a:solidFill>
              </a:rPr>
              <a:t>crunch</a:t>
            </a:r>
            <a:r>
              <a:rPr lang="en-US" b="1"/>
              <a:t>(||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C</a:t>
            </a:r>
            <a:r>
              <a:rPr lang="en-US" b="1" baseline="-25000"/>
              <a:t>ij</a:t>
            </a:r>
            <a:r>
              <a:rPr lang="en-US" b="1"/>
              <a:t>||)</a:t>
            </a:r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4500563" y="2914650"/>
            <a:ext cx="3335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if 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r>
              <a:rPr lang="en-US" b="1"/>
              <a:t>| &gt; </a:t>
            </a:r>
            <a:r>
              <a:rPr lang="en-US" b="1">
                <a:solidFill>
                  <a:srgbClr val="D3A248"/>
                </a:solidFill>
              </a:rPr>
              <a:t>crunch</a:t>
            </a:r>
            <a:r>
              <a:rPr lang="en-US" b="1"/>
              <a:t>(||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C</a:t>
            </a:r>
            <a:r>
              <a:rPr lang="en-US" b="1" baseline="-25000"/>
              <a:t>ij</a:t>
            </a:r>
            <a:r>
              <a:rPr lang="en-US" b="1"/>
              <a:t>||)</a:t>
            </a:r>
          </a:p>
        </p:txBody>
      </p:sp>
      <p:sp>
        <p:nvSpPr>
          <p:cNvPr id="34823" name="AutoShape 26"/>
          <p:cNvSpPr>
            <a:spLocks/>
          </p:cNvSpPr>
          <p:nvPr/>
        </p:nvSpPr>
        <p:spPr bwMode="auto">
          <a:xfrm>
            <a:off x="1660525" y="2895600"/>
            <a:ext cx="168275" cy="1600200"/>
          </a:xfrm>
          <a:prstGeom prst="leftBrace">
            <a:avLst>
              <a:gd name="adj1" fmla="val 792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195635" name="Group 51"/>
          <p:cNvGrpSpPr>
            <a:grpSpLocks/>
          </p:cNvGrpSpPr>
          <p:nvPr/>
        </p:nvGrpSpPr>
        <p:grpSpPr bwMode="auto">
          <a:xfrm>
            <a:off x="514350" y="5426075"/>
            <a:ext cx="5100638" cy="1239838"/>
            <a:chOff x="2496" y="3348"/>
            <a:chExt cx="3213" cy="781"/>
          </a:xfrm>
        </p:grpSpPr>
        <p:sp>
          <p:nvSpPr>
            <p:cNvPr id="34835" name="Line 34"/>
            <p:cNvSpPr>
              <a:spLocks noChangeShapeType="1"/>
            </p:cNvSpPr>
            <p:nvPr/>
          </p:nvSpPr>
          <p:spPr bwMode="auto">
            <a:xfrm>
              <a:off x="3537" y="3493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4836" name="Line 35"/>
            <p:cNvSpPr>
              <a:spLocks noChangeShapeType="1"/>
            </p:cNvSpPr>
            <p:nvPr/>
          </p:nvSpPr>
          <p:spPr bwMode="auto">
            <a:xfrm>
              <a:off x="2841" y="3683"/>
              <a:ext cx="13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4837" name="Freeform 36"/>
            <p:cNvSpPr>
              <a:spLocks/>
            </p:cNvSpPr>
            <p:nvPr/>
          </p:nvSpPr>
          <p:spPr bwMode="auto">
            <a:xfrm>
              <a:off x="2841" y="3456"/>
              <a:ext cx="1456" cy="453"/>
            </a:xfrm>
            <a:custGeom>
              <a:avLst/>
              <a:gdLst>
                <a:gd name="T0" fmla="*/ 0 w 2208"/>
                <a:gd name="T1" fmla="*/ 448 h 688"/>
                <a:gd name="T2" fmla="*/ 253 w 2208"/>
                <a:gd name="T3" fmla="*/ 416 h 688"/>
                <a:gd name="T4" fmla="*/ 696 w 2208"/>
                <a:gd name="T5" fmla="*/ 226 h 688"/>
                <a:gd name="T6" fmla="*/ 1108 w 2208"/>
                <a:gd name="T7" fmla="*/ 37 h 688"/>
                <a:gd name="T8" fmla="*/ 1456 w 2208"/>
                <a:gd name="T9" fmla="*/ 5 h 6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08" h="688">
                  <a:moveTo>
                    <a:pt x="0" y="680"/>
                  </a:moveTo>
                  <a:cubicBezTo>
                    <a:pt x="104" y="684"/>
                    <a:pt x="208" y="688"/>
                    <a:pt x="384" y="632"/>
                  </a:cubicBezTo>
                  <a:cubicBezTo>
                    <a:pt x="560" y="576"/>
                    <a:pt x="840" y="440"/>
                    <a:pt x="1056" y="344"/>
                  </a:cubicBezTo>
                  <a:cubicBezTo>
                    <a:pt x="1272" y="248"/>
                    <a:pt x="1488" y="112"/>
                    <a:pt x="1680" y="56"/>
                  </a:cubicBezTo>
                  <a:cubicBezTo>
                    <a:pt x="1872" y="0"/>
                    <a:pt x="2120" y="16"/>
                    <a:pt x="2208" y="8"/>
                  </a:cubicBezTo>
                </a:path>
              </a:pathLst>
            </a:custGeom>
            <a:noFill/>
            <a:ln w="9525">
              <a:solidFill>
                <a:srgbClr val="D3A24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4838" name="Rectangle 37"/>
            <p:cNvSpPr>
              <a:spLocks noChangeArrowheads="1"/>
            </p:cNvSpPr>
            <p:nvPr/>
          </p:nvSpPr>
          <p:spPr bwMode="auto">
            <a:xfrm>
              <a:off x="4305" y="3348"/>
              <a:ext cx="2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latin typeface="Symbol" charset="2"/>
                </a:rPr>
                <a:t>a</a:t>
              </a:r>
              <a:endParaRPr lang="en-US" sz="1800"/>
            </a:p>
          </p:txBody>
        </p:sp>
        <p:sp>
          <p:nvSpPr>
            <p:cNvPr id="34839" name="Rectangle 38"/>
            <p:cNvSpPr>
              <a:spLocks noChangeArrowheads="1"/>
            </p:cNvSpPr>
            <p:nvPr/>
          </p:nvSpPr>
          <p:spPr bwMode="auto">
            <a:xfrm>
              <a:off x="2496" y="3785"/>
              <a:ext cx="28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latin typeface="Symbol" charset="2"/>
                </a:rPr>
                <a:t>-a</a:t>
              </a:r>
              <a:endParaRPr lang="en-US" sz="1800"/>
            </a:p>
          </p:txBody>
        </p:sp>
        <p:sp>
          <p:nvSpPr>
            <p:cNvPr id="34840" name="Rectangle 39"/>
            <p:cNvSpPr>
              <a:spLocks noChangeArrowheads="1"/>
            </p:cNvSpPr>
            <p:nvPr/>
          </p:nvSpPr>
          <p:spPr bwMode="auto">
            <a:xfrm>
              <a:off x="3602" y="3841"/>
              <a:ext cx="21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D3A248"/>
                  </a:solidFill>
                </a:rPr>
                <a:t>crunch(x) = </a:t>
              </a:r>
              <a:r>
                <a:rPr lang="en-US">
                  <a:solidFill>
                    <a:srgbClr val="D3A248"/>
                  </a:solidFill>
                  <a:latin typeface="Symbol" charset="2"/>
                </a:rPr>
                <a:t>a</a:t>
              </a:r>
              <a:r>
                <a:rPr lang="en-US">
                  <a:solidFill>
                    <a:srgbClr val="D3A248"/>
                  </a:solidFill>
                </a:rPr>
                <a:t> * tanh(x/</a:t>
              </a:r>
              <a:r>
                <a:rPr lang="en-US">
                  <a:solidFill>
                    <a:srgbClr val="D3A248"/>
                  </a:solidFill>
                  <a:latin typeface="Symbol" charset="2"/>
                </a:rPr>
                <a:t>a</a:t>
              </a:r>
              <a:r>
                <a:rPr lang="en-US">
                  <a:solidFill>
                    <a:srgbClr val="D3A248"/>
                  </a:solidFill>
                </a:rPr>
                <a:t>)</a:t>
              </a:r>
            </a:p>
          </p:txBody>
        </p:sp>
      </p:grpSp>
      <p:grpSp>
        <p:nvGrpSpPr>
          <p:cNvPr id="195636" name="Group 52"/>
          <p:cNvGrpSpPr>
            <a:grpSpLocks/>
          </p:cNvGrpSpPr>
          <p:nvPr/>
        </p:nvGrpSpPr>
        <p:grpSpPr bwMode="auto">
          <a:xfrm>
            <a:off x="6324600" y="4833938"/>
            <a:ext cx="2535238" cy="1719262"/>
            <a:chOff x="199" y="3123"/>
            <a:chExt cx="1597" cy="1083"/>
          </a:xfrm>
        </p:grpSpPr>
        <p:pic>
          <p:nvPicPr>
            <p:cNvPr id="34827" name="Picture 41" descr="Lab_050.png                                                    001FF4DBAmy's_Vault                    BA80D508: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" y="3285"/>
              <a:ext cx="707" cy="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8" name="Text Box 42"/>
            <p:cNvSpPr txBox="1">
              <a:spLocks noChangeArrowheads="1"/>
            </p:cNvSpPr>
            <p:nvPr/>
          </p:nvSpPr>
          <p:spPr bwMode="auto">
            <a:xfrm>
              <a:off x="199" y="4052"/>
              <a:ext cx="45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en-US" sz="1000"/>
                <a:t>-120, -120</a:t>
              </a:r>
            </a:p>
          </p:txBody>
        </p:sp>
        <p:sp>
          <p:nvSpPr>
            <p:cNvPr id="34829" name="Text Box 43"/>
            <p:cNvSpPr txBox="1">
              <a:spLocks noChangeArrowheads="1"/>
            </p:cNvSpPr>
            <p:nvPr/>
          </p:nvSpPr>
          <p:spPr bwMode="auto">
            <a:xfrm>
              <a:off x="1038" y="3137"/>
              <a:ext cx="3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en-US" sz="1000"/>
                <a:t>120, 120</a:t>
              </a:r>
            </a:p>
          </p:txBody>
        </p:sp>
        <p:sp>
          <p:nvSpPr>
            <p:cNvPr id="34830" name="Line 44"/>
            <p:cNvSpPr>
              <a:spLocks noChangeShapeType="1"/>
            </p:cNvSpPr>
            <p:nvPr/>
          </p:nvSpPr>
          <p:spPr bwMode="auto">
            <a:xfrm>
              <a:off x="1225" y="3656"/>
              <a:ext cx="27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4831" name="Rectangle 45"/>
            <p:cNvSpPr>
              <a:spLocks noChangeArrowheads="1"/>
            </p:cNvSpPr>
            <p:nvPr/>
          </p:nvSpPr>
          <p:spPr bwMode="auto">
            <a:xfrm>
              <a:off x="1643" y="3485"/>
              <a:ext cx="62" cy="263"/>
            </a:xfrm>
            <a:prstGeom prst="rect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4832" name="Text Box 46"/>
            <p:cNvSpPr txBox="1">
              <a:spLocks noChangeArrowheads="1"/>
            </p:cNvSpPr>
            <p:nvPr/>
          </p:nvSpPr>
          <p:spPr bwMode="auto">
            <a:xfrm>
              <a:off x="1596" y="3890"/>
              <a:ext cx="15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en-US" sz="1000"/>
                <a:t>0</a:t>
              </a:r>
            </a:p>
          </p:txBody>
        </p:sp>
        <p:sp>
          <p:nvSpPr>
            <p:cNvPr id="34833" name="Rectangle 47"/>
            <p:cNvSpPr>
              <a:spLocks noChangeArrowheads="1"/>
            </p:cNvSpPr>
            <p:nvPr/>
          </p:nvSpPr>
          <p:spPr bwMode="auto">
            <a:xfrm>
              <a:off x="1552" y="3329"/>
              <a:ext cx="23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/>
                <a:t>100</a:t>
              </a:r>
            </a:p>
          </p:txBody>
        </p:sp>
        <p:sp>
          <p:nvSpPr>
            <p:cNvPr id="34834" name="Rectangle 49"/>
            <p:cNvSpPr>
              <a:spLocks noChangeArrowheads="1"/>
            </p:cNvSpPr>
            <p:nvPr/>
          </p:nvSpPr>
          <p:spPr bwMode="auto">
            <a:xfrm>
              <a:off x="199" y="3123"/>
              <a:ext cx="1597" cy="1076"/>
            </a:xfrm>
            <a:prstGeom prst="rect">
              <a:avLst/>
            </a:prstGeom>
            <a:noFill/>
            <a:ln w="9525">
              <a:solidFill>
                <a:srgbClr val="CC9D3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195639" name="Freeform 55"/>
          <p:cNvSpPr>
            <a:spLocks/>
          </p:cNvSpPr>
          <p:nvPr/>
        </p:nvSpPr>
        <p:spPr bwMode="auto">
          <a:xfrm>
            <a:off x="795338" y="3962400"/>
            <a:ext cx="804862" cy="1463675"/>
          </a:xfrm>
          <a:custGeom>
            <a:avLst/>
            <a:gdLst>
              <a:gd name="T0" fmla="*/ 804862 w 2128"/>
              <a:gd name="T1" fmla="*/ 1463675 h 1200"/>
              <a:gd name="T2" fmla="*/ 133135 w 2128"/>
              <a:gd name="T3" fmla="*/ 702564 h 1200"/>
              <a:gd name="T4" fmla="*/ 6052 w 2128"/>
              <a:gd name="T5" fmla="*/ 0 h 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28" h="1200">
                <a:moveTo>
                  <a:pt x="2128" y="1200"/>
                </a:moveTo>
                <a:cubicBezTo>
                  <a:pt x="1416" y="988"/>
                  <a:pt x="704" y="776"/>
                  <a:pt x="352" y="576"/>
                </a:cubicBezTo>
                <a:cubicBezTo>
                  <a:pt x="0" y="376"/>
                  <a:pt x="72" y="96"/>
                  <a:pt x="16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024802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6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53" name="Group 41"/>
          <p:cNvGrpSpPr>
            <a:grpSpLocks/>
          </p:cNvGrpSpPr>
          <p:nvPr/>
        </p:nvGrpSpPr>
        <p:grpSpPr bwMode="auto">
          <a:xfrm>
            <a:off x="6324600" y="4833938"/>
            <a:ext cx="2535238" cy="1708150"/>
            <a:chOff x="199" y="3123"/>
            <a:chExt cx="1597" cy="1076"/>
          </a:xfrm>
        </p:grpSpPr>
        <p:grpSp>
          <p:nvGrpSpPr>
            <p:cNvPr id="35858" name="Group 26"/>
            <p:cNvGrpSpPr>
              <a:grpSpLocks/>
            </p:cNvGrpSpPr>
            <p:nvPr/>
          </p:nvGrpSpPr>
          <p:grpSpPr bwMode="auto">
            <a:xfrm>
              <a:off x="335" y="3550"/>
              <a:ext cx="438" cy="234"/>
              <a:chOff x="720" y="1296"/>
              <a:chExt cx="480" cy="240"/>
            </a:xfrm>
          </p:grpSpPr>
          <p:sp>
            <p:nvSpPr>
              <p:cNvPr id="35869" name="Rectangle 27"/>
              <p:cNvSpPr>
                <a:spLocks noChangeArrowheads="1"/>
              </p:cNvSpPr>
              <p:nvPr/>
            </p:nvSpPr>
            <p:spPr bwMode="auto">
              <a:xfrm>
                <a:off x="720" y="1296"/>
                <a:ext cx="240" cy="240"/>
              </a:xfrm>
              <a:prstGeom prst="rect">
                <a:avLst/>
              </a:prstGeom>
              <a:solidFill>
                <a:srgbClr val="443F7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35870" name="Rectangle 28"/>
              <p:cNvSpPr>
                <a:spLocks noChangeArrowheads="1"/>
              </p:cNvSpPr>
              <p:nvPr/>
            </p:nvSpPr>
            <p:spPr bwMode="auto">
              <a:xfrm>
                <a:off x="960" y="1296"/>
                <a:ext cx="240" cy="240"/>
              </a:xfrm>
              <a:prstGeom prst="rect">
                <a:avLst/>
              </a:prstGeom>
              <a:solidFill>
                <a:srgbClr val="7E3F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grpSp>
          <p:nvGrpSpPr>
            <p:cNvPr id="35859" name="Group 29"/>
            <p:cNvGrpSpPr>
              <a:grpSpLocks/>
            </p:cNvGrpSpPr>
            <p:nvPr/>
          </p:nvGrpSpPr>
          <p:grpSpPr bwMode="auto">
            <a:xfrm>
              <a:off x="1242" y="3237"/>
              <a:ext cx="438" cy="234"/>
              <a:chOff x="1200" y="3024"/>
              <a:chExt cx="1344" cy="720"/>
            </a:xfrm>
          </p:grpSpPr>
          <p:sp>
            <p:nvSpPr>
              <p:cNvPr id="35867" name="Rectangle 30"/>
              <p:cNvSpPr>
                <a:spLocks noChangeArrowheads="1"/>
              </p:cNvSpPr>
              <p:nvPr/>
            </p:nvSpPr>
            <p:spPr bwMode="auto">
              <a:xfrm>
                <a:off x="1200" y="3024"/>
                <a:ext cx="672" cy="720"/>
              </a:xfrm>
              <a:prstGeom prst="rect">
                <a:avLst/>
              </a:prstGeom>
              <a:solidFill>
                <a:srgbClr val="5D5D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35868" name="Rectangle 31"/>
              <p:cNvSpPr>
                <a:spLocks noChangeArrowheads="1"/>
              </p:cNvSpPr>
              <p:nvPr/>
            </p:nvSpPr>
            <p:spPr bwMode="auto">
              <a:xfrm>
                <a:off x="1872" y="3024"/>
                <a:ext cx="672" cy="720"/>
              </a:xfrm>
              <a:prstGeom prst="rect">
                <a:avLst/>
              </a:prstGeom>
              <a:solidFill>
                <a:srgbClr val="9D9D9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grpSp>
          <p:nvGrpSpPr>
            <p:cNvPr id="35860" name="Group 32"/>
            <p:cNvGrpSpPr>
              <a:grpSpLocks/>
            </p:cNvGrpSpPr>
            <p:nvPr/>
          </p:nvGrpSpPr>
          <p:grpSpPr bwMode="auto">
            <a:xfrm>
              <a:off x="1242" y="3893"/>
              <a:ext cx="438" cy="235"/>
              <a:chOff x="3024" y="3024"/>
              <a:chExt cx="1344" cy="720"/>
            </a:xfrm>
          </p:grpSpPr>
          <p:sp>
            <p:nvSpPr>
              <p:cNvPr id="35865" name="Rectangle 33"/>
              <p:cNvSpPr>
                <a:spLocks noChangeArrowheads="1"/>
              </p:cNvSpPr>
              <p:nvPr/>
            </p:nvSpPr>
            <p:spPr bwMode="auto">
              <a:xfrm rot="10800000">
                <a:off x="3696" y="3024"/>
                <a:ext cx="672" cy="720"/>
              </a:xfrm>
              <a:prstGeom prst="rect">
                <a:avLst/>
              </a:prstGeom>
              <a:solidFill>
                <a:srgbClr val="5D5D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35866" name="Rectangle 34"/>
              <p:cNvSpPr>
                <a:spLocks noChangeArrowheads="1"/>
              </p:cNvSpPr>
              <p:nvPr/>
            </p:nvSpPr>
            <p:spPr bwMode="auto">
              <a:xfrm rot="10800000">
                <a:off x="3024" y="3024"/>
                <a:ext cx="672" cy="720"/>
              </a:xfrm>
              <a:prstGeom prst="rect">
                <a:avLst/>
              </a:prstGeom>
              <a:solidFill>
                <a:srgbClr val="9D9D9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sp>
          <p:nvSpPr>
            <p:cNvPr id="35861" name="Line 36"/>
            <p:cNvSpPr>
              <a:spLocks noChangeShapeType="1"/>
            </p:cNvSpPr>
            <p:nvPr/>
          </p:nvSpPr>
          <p:spPr bwMode="auto">
            <a:xfrm flipV="1">
              <a:off x="820" y="3378"/>
              <a:ext cx="328" cy="2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5862" name="Line 37"/>
            <p:cNvSpPr>
              <a:spLocks noChangeShapeType="1"/>
            </p:cNvSpPr>
            <p:nvPr/>
          </p:nvSpPr>
          <p:spPr bwMode="auto">
            <a:xfrm rot="4945761" flipV="1">
              <a:off x="809" y="3706"/>
              <a:ext cx="328" cy="2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5863" name="Text Box 38"/>
            <p:cNvSpPr txBox="1">
              <a:spLocks noChangeArrowheads="1"/>
            </p:cNvSpPr>
            <p:nvPr/>
          </p:nvSpPr>
          <p:spPr bwMode="auto">
            <a:xfrm>
              <a:off x="1402" y="3489"/>
              <a:ext cx="134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r>
                <a:rPr lang="en-US" sz="900" b="1"/>
                <a:t>.</a:t>
              </a:r>
            </a:p>
            <a:p>
              <a:r>
                <a:rPr lang="en-US" sz="900" b="1"/>
                <a:t>.</a:t>
              </a:r>
            </a:p>
            <a:p>
              <a:r>
                <a:rPr lang="en-US" sz="900" b="1"/>
                <a:t>.</a:t>
              </a:r>
            </a:p>
          </p:txBody>
        </p:sp>
        <p:sp>
          <p:nvSpPr>
            <p:cNvPr id="35864" name="Rectangle 40"/>
            <p:cNvSpPr>
              <a:spLocks noChangeArrowheads="1"/>
            </p:cNvSpPr>
            <p:nvPr/>
          </p:nvSpPr>
          <p:spPr bwMode="auto">
            <a:xfrm>
              <a:off x="199" y="3123"/>
              <a:ext cx="1597" cy="1076"/>
            </a:xfrm>
            <a:prstGeom prst="rect">
              <a:avLst/>
            </a:prstGeom>
            <a:noFill/>
            <a:ln w="9525">
              <a:solidFill>
                <a:srgbClr val="CC9D3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25450"/>
            <a:ext cx="6934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How to Combine</a:t>
            </a:r>
            <a:br>
              <a:rPr lang="en-US" smtClean="0"/>
            </a:br>
            <a:r>
              <a:rPr lang="en-US" smtClean="0"/>
              <a:t>Chrominance and Luminance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228600" y="3429000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d(a,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q</a:t>
            </a:r>
            <a:r>
              <a:rPr lang="en-US" b="1">
                <a:latin typeface="Symbol" charset="2"/>
              </a:rPr>
              <a:t>)</a:t>
            </a:r>
            <a:r>
              <a:rPr lang="en-US" b="1" baseline="-25000"/>
              <a:t>ij</a:t>
            </a:r>
            <a:r>
              <a:rPr lang="en-US" b="1">
                <a:latin typeface="Symbol" charset="2"/>
              </a:rPr>
              <a:t> =</a:t>
            </a: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2057400" y="2917825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endParaRPr lang="en-US" b="1">
              <a:latin typeface="Symbol" charset="2"/>
            </a:endParaRPr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2057400" y="3586163"/>
            <a:ext cx="2100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/>
              <a:t>crunch(||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C</a:t>
            </a:r>
            <a:r>
              <a:rPr lang="en-US" b="1" baseline="-25000"/>
              <a:t>ij</a:t>
            </a:r>
            <a:r>
              <a:rPr lang="en-US" b="1"/>
              <a:t>||)</a:t>
            </a:r>
          </a:p>
        </p:txBody>
      </p:sp>
      <p:sp>
        <p:nvSpPr>
          <p:cNvPr id="35847" name="Rectangle 8"/>
          <p:cNvSpPr>
            <a:spLocks noChangeArrowheads="1"/>
          </p:cNvSpPr>
          <p:nvPr/>
        </p:nvSpPr>
        <p:spPr bwMode="auto">
          <a:xfrm>
            <a:off x="4495800" y="3573463"/>
            <a:ext cx="1943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3A248"/>
                </a:solidFill>
              </a:rPr>
              <a:t>if 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D</a:t>
            </a:r>
            <a:r>
              <a:rPr lang="en-US" b="1">
                <a:solidFill>
                  <a:srgbClr val="D3A248"/>
                </a:solidFill>
              </a:rPr>
              <a:t>C</a:t>
            </a:r>
            <a:r>
              <a:rPr lang="en-US" b="1" baseline="-25000">
                <a:solidFill>
                  <a:srgbClr val="D3A248"/>
                </a:solidFill>
              </a:rPr>
              <a:t>ij</a:t>
            </a:r>
            <a:r>
              <a:rPr lang="en-US" b="1">
                <a:solidFill>
                  <a:srgbClr val="D3A248"/>
                </a:solidFill>
              </a:rPr>
              <a:t> . </a:t>
            </a:r>
            <a:r>
              <a:rPr lang="en-US" b="1">
                <a:solidFill>
                  <a:srgbClr val="D3A248"/>
                </a:solidFill>
                <a:latin typeface="Symbol" charset="2"/>
              </a:rPr>
              <a:t>n</a:t>
            </a:r>
            <a:r>
              <a:rPr lang="en-US" b="1" baseline="-25000">
                <a:solidFill>
                  <a:srgbClr val="D3A248"/>
                </a:solidFill>
                <a:latin typeface="Symbol" charset="2"/>
              </a:rPr>
              <a:t>q</a:t>
            </a:r>
            <a:r>
              <a:rPr lang="en-US" b="1">
                <a:solidFill>
                  <a:srgbClr val="D3A248"/>
                </a:solidFill>
              </a:rPr>
              <a:t> ≥ 0</a:t>
            </a:r>
          </a:p>
        </p:txBody>
      </p:sp>
      <p:sp>
        <p:nvSpPr>
          <p:cNvPr id="35848" name="Rectangle 9"/>
          <p:cNvSpPr>
            <a:spLocks noChangeArrowheads="1"/>
          </p:cNvSpPr>
          <p:nvPr/>
        </p:nvSpPr>
        <p:spPr bwMode="auto">
          <a:xfrm>
            <a:off x="4495800" y="2927350"/>
            <a:ext cx="3335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if 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L</a:t>
            </a:r>
            <a:r>
              <a:rPr lang="en-US" b="1" baseline="-25000"/>
              <a:t>ij</a:t>
            </a:r>
            <a:r>
              <a:rPr lang="en-US" b="1"/>
              <a:t>| &gt; crunch(||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C</a:t>
            </a:r>
            <a:r>
              <a:rPr lang="en-US" b="1" baseline="-25000"/>
              <a:t>ij</a:t>
            </a:r>
            <a:r>
              <a:rPr lang="en-US" b="1"/>
              <a:t>||)</a:t>
            </a:r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2057400" y="4137025"/>
            <a:ext cx="2201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r>
              <a:rPr lang="en-US" b="1"/>
              <a:t>crunch(</a:t>
            </a:r>
            <a:r>
              <a:rPr lang="en-US" b="1">
                <a:solidFill>
                  <a:srgbClr val="D3A248"/>
                </a:solidFill>
              </a:rPr>
              <a:t>-</a:t>
            </a:r>
            <a:r>
              <a:rPr lang="en-US" b="1"/>
              <a:t>||</a:t>
            </a:r>
            <a:r>
              <a:rPr lang="en-US" b="1">
                <a:latin typeface="Symbol" charset="2"/>
              </a:rPr>
              <a:t>D</a:t>
            </a:r>
            <a:r>
              <a:rPr lang="en-US" b="1"/>
              <a:t>C</a:t>
            </a:r>
            <a:r>
              <a:rPr lang="en-US" b="1" baseline="-25000"/>
              <a:t>ij</a:t>
            </a:r>
            <a:r>
              <a:rPr lang="en-US" b="1"/>
              <a:t>||)</a:t>
            </a:r>
          </a:p>
        </p:txBody>
      </p:sp>
      <p:sp>
        <p:nvSpPr>
          <p:cNvPr id="35850" name="Rectangle 11"/>
          <p:cNvSpPr>
            <a:spLocks noChangeArrowheads="1"/>
          </p:cNvSpPr>
          <p:nvPr/>
        </p:nvSpPr>
        <p:spPr bwMode="auto">
          <a:xfrm>
            <a:off x="4495800" y="4125913"/>
            <a:ext cx="143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3A248"/>
                </a:solidFill>
              </a:rPr>
              <a:t>otherwise</a:t>
            </a:r>
          </a:p>
        </p:txBody>
      </p:sp>
      <p:sp>
        <p:nvSpPr>
          <p:cNvPr id="35851" name="AutoShape 12"/>
          <p:cNvSpPr>
            <a:spLocks/>
          </p:cNvSpPr>
          <p:nvPr/>
        </p:nvSpPr>
        <p:spPr bwMode="auto">
          <a:xfrm>
            <a:off x="1660525" y="2895600"/>
            <a:ext cx="168275" cy="1600200"/>
          </a:xfrm>
          <a:prstGeom prst="leftBrace">
            <a:avLst>
              <a:gd name="adj1" fmla="val 792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192560" name="Group 48"/>
          <p:cNvGrpSpPr>
            <a:grpSpLocks/>
          </p:cNvGrpSpPr>
          <p:nvPr/>
        </p:nvGrpSpPr>
        <p:grpSpPr bwMode="auto">
          <a:xfrm>
            <a:off x="496888" y="4824413"/>
            <a:ext cx="2662237" cy="1763712"/>
            <a:chOff x="-278" y="144"/>
            <a:chExt cx="6036" cy="4001"/>
          </a:xfrm>
        </p:grpSpPr>
        <p:sp>
          <p:nvSpPr>
            <p:cNvPr id="35853" name="Rectangle 43"/>
            <p:cNvSpPr>
              <a:spLocks noChangeArrowheads="1"/>
            </p:cNvSpPr>
            <p:nvPr/>
          </p:nvSpPr>
          <p:spPr bwMode="auto">
            <a:xfrm>
              <a:off x="430" y="2592"/>
              <a:ext cx="768" cy="81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5854" name="Rectangle 44"/>
            <p:cNvSpPr>
              <a:spLocks noChangeArrowheads="1"/>
            </p:cNvSpPr>
            <p:nvPr/>
          </p:nvSpPr>
          <p:spPr bwMode="auto">
            <a:xfrm>
              <a:off x="190" y="144"/>
              <a:ext cx="5568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35855" name="Oval 45"/>
            <p:cNvSpPr>
              <a:spLocks noChangeArrowheads="1"/>
            </p:cNvSpPr>
            <p:nvPr/>
          </p:nvSpPr>
          <p:spPr bwMode="auto">
            <a:xfrm>
              <a:off x="1582" y="289"/>
              <a:ext cx="3936" cy="377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k-SK"/>
            </a:p>
          </p:txBody>
        </p:sp>
        <p:pic>
          <p:nvPicPr>
            <p:cNvPr id="35856" name="Picture 46" descr="cB45_wheelNoBk.png                                             0024A43EAmy's_Vault                    BA80D508: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" y="446"/>
              <a:ext cx="4843" cy="3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7" name="Text Box 47"/>
            <p:cNvSpPr txBox="1">
              <a:spLocks noChangeArrowheads="1"/>
            </p:cNvSpPr>
            <p:nvPr/>
          </p:nvSpPr>
          <p:spPr bwMode="auto">
            <a:xfrm>
              <a:off x="-278" y="3454"/>
              <a:ext cx="2228" cy="6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/>
                </a:defRPr>
              </a:lvl9pPr>
            </a:lstStyle>
            <a:p>
              <a:pPr algn="ctr"/>
              <a:r>
                <a:rPr lang="en-US" sz="1400">
                  <a:latin typeface="Arial" charset="0"/>
                </a:rPr>
                <a:t>Grayscale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08731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Color2Grey Algorithm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400" smtClean="0"/>
              <a:t>Optimization:</a:t>
            </a:r>
          </a:p>
          <a:p>
            <a:pPr eaLnBrk="1" hangingPunct="1">
              <a:buFontTx/>
              <a:buNone/>
            </a:pPr>
            <a:endParaRPr lang="en-US" sz="500" smtClean="0"/>
          </a:p>
          <a:p>
            <a:pPr lvl="1" eaLnBrk="1" hangingPunct="1">
              <a:buFont typeface="Arial" charset="0"/>
              <a:buNone/>
            </a:pPr>
            <a:r>
              <a:rPr lang="en-US" sz="3800" smtClean="0"/>
              <a:t>min</a:t>
            </a:r>
            <a:r>
              <a:rPr lang="en-US" sz="5700" smtClean="0">
                <a:latin typeface="Symbol" charset="2"/>
              </a:rPr>
              <a:t> </a:t>
            </a:r>
            <a:r>
              <a:rPr lang="en-US" sz="6900" smtClean="0">
                <a:latin typeface="Symbol" charset="2"/>
              </a:rPr>
              <a:t>S</a:t>
            </a:r>
            <a:r>
              <a:rPr lang="en-US" sz="5700" smtClean="0">
                <a:latin typeface="Symbol" charset="2"/>
              </a:rPr>
              <a:t> </a:t>
            </a:r>
            <a:r>
              <a:rPr lang="en-US" sz="6900" smtClean="0">
                <a:latin typeface="Symbol" charset="2"/>
              </a:rPr>
              <a:t>S</a:t>
            </a:r>
            <a:r>
              <a:rPr lang="en-US" sz="5700" smtClean="0">
                <a:latin typeface="Symbol" charset="2"/>
              </a:rPr>
              <a:t>    (</a:t>
            </a:r>
            <a:r>
              <a:rPr lang="en-US" sz="3800" smtClean="0"/>
              <a:t> (g</a:t>
            </a:r>
            <a:r>
              <a:rPr lang="en-US" sz="3800" baseline="-25000" smtClean="0"/>
              <a:t>i</a:t>
            </a:r>
            <a:r>
              <a:rPr lang="en-US" sz="3800" smtClean="0"/>
              <a:t> - g</a:t>
            </a:r>
            <a:r>
              <a:rPr lang="en-US" sz="3800" baseline="-25000" smtClean="0"/>
              <a:t>j</a:t>
            </a:r>
            <a:r>
              <a:rPr lang="en-US" sz="3800" smtClean="0"/>
              <a:t>) - </a:t>
            </a:r>
            <a:r>
              <a:rPr lang="en-US" sz="3800" smtClean="0">
                <a:latin typeface="Symbol" charset="2"/>
              </a:rPr>
              <a:t>d</a:t>
            </a:r>
            <a:r>
              <a:rPr lang="en-US" sz="3800" baseline="-25000" smtClean="0"/>
              <a:t>i,j</a:t>
            </a:r>
            <a:r>
              <a:rPr lang="en-US" sz="3800" smtClean="0"/>
              <a:t> </a:t>
            </a:r>
            <a:r>
              <a:rPr lang="en-US" sz="5700" smtClean="0">
                <a:latin typeface="Symbol" charset="2"/>
              </a:rPr>
              <a:t>)</a:t>
            </a:r>
            <a:r>
              <a:rPr lang="en-US" sz="5700" baseline="30000" smtClean="0">
                <a:latin typeface="Symbol" charset="2"/>
              </a:rPr>
              <a:t>2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819400" y="4068763"/>
            <a:ext cx="1109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j=i-</a:t>
            </a:r>
            <a:r>
              <a:rPr lang="en-US" sz="3200">
                <a:latin typeface="Symbol" charset="2"/>
              </a:rPr>
              <a:t>m</a:t>
            </a:r>
            <a:endParaRPr lang="en-US" sz="320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219200" y="5086350"/>
            <a:ext cx="74310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latin typeface="Arial" charset="0"/>
              </a:rPr>
              <a:t>If  </a:t>
            </a:r>
            <a:r>
              <a:rPr lang="en-US" sz="3200">
                <a:solidFill>
                  <a:schemeClr val="tx2"/>
                </a:solidFill>
                <a:latin typeface="Symbol" charset="2"/>
              </a:rPr>
              <a:t>d</a:t>
            </a:r>
            <a:r>
              <a:rPr lang="en-US" sz="3200" baseline="-25000">
                <a:solidFill>
                  <a:schemeClr val="tx2"/>
                </a:solidFill>
                <a:latin typeface="Arial" charset="0"/>
              </a:rPr>
              <a:t>ij</a:t>
            </a:r>
            <a:r>
              <a:rPr lang="en-US" sz="3200">
                <a:solidFill>
                  <a:schemeClr val="tx2"/>
                </a:solidFill>
                <a:latin typeface="Arial" charset="0"/>
              </a:rPr>
              <a:t>  == </a:t>
            </a:r>
            <a:r>
              <a:rPr lang="en-US" sz="3200">
                <a:solidFill>
                  <a:schemeClr val="tx2"/>
                </a:solidFill>
                <a:latin typeface="Symbol" charset="2"/>
              </a:rPr>
              <a:t>D</a:t>
            </a:r>
            <a:r>
              <a:rPr lang="en-US" sz="3200">
                <a:solidFill>
                  <a:schemeClr val="tx2"/>
                </a:solidFill>
                <a:latin typeface="Arial" charset="0"/>
              </a:rPr>
              <a:t>L  then ideal image is g</a:t>
            </a:r>
          </a:p>
          <a:p>
            <a:r>
              <a:rPr lang="en-US" sz="3200">
                <a:solidFill>
                  <a:schemeClr val="tx2"/>
                </a:solidFill>
                <a:latin typeface="Arial" charset="0"/>
              </a:rPr>
              <a:t>Otherwise, selectively modulated by </a:t>
            </a:r>
            <a:r>
              <a:rPr lang="en-US" sz="3200">
                <a:solidFill>
                  <a:schemeClr val="tx2"/>
                </a:solidFill>
                <a:latin typeface="Symbol" charset="2"/>
              </a:rPr>
              <a:t>D</a:t>
            </a:r>
            <a:r>
              <a:rPr lang="en-US" sz="3200">
                <a:solidFill>
                  <a:schemeClr val="tx2"/>
                </a:solidFill>
                <a:latin typeface="Arial" charset="0"/>
              </a:rPr>
              <a:t>C</a:t>
            </a:r>
            <a:r>
              <a:rPr lang="en-US" sz="3200" baseline="-25000">
                <a:solidFill>
                  <a:schemeClr val="tx2"/>
                </a:solidFill>
                <a:latin typeface="Arial" charset="0"/>
              </a:rPr>
              <a:t>ij</a:t>
            </a:r>
            <a:endParaRPr lang="en-US" sz="32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286000" y="4068763"/>
            <a:ext cx="2968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049588" y="2730500"/>
            <a:ext cx="7604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i+</a:t>
            </a:r>
            <a:r>
              <a:rPr lang="en-US" sz="3200">
                <a:latin typeface="Symbol" charset="2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587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47664" y="2276872"/>
            <a:ext cx="6157110" cy="2184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6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39752" y="116632"/>
            <a:ext cx="3634173" cy="649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19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 smtClean="0"/>
              <a:t>Validate "Salience Preserving"</a:t>
            </a:r>
          </a:p>
        </p:txBody>
      </p:sp>
      <p:pic>
        <p:nvPicPr>
          <p:cNvPr id="44035" name="Picture 5" descr="EqLumDotsOnGrey.png                                            00220513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6" descr="EqLumDotsOnGrey_PSGray.png                                     0021FF04Amy's_Vault                    BA80D50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050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7" descr="EqLumDotsOnGrey_NewG#2207C5.png                                00220762Amy's_Vault                    BA80D50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050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9"/>
          <p:cNvSpPr>
            <a:spLocks noChangeArrowheads="1"/>
          </p:cNvSpPr>
          <p:nvPr/>
        </p:nvSpPr>
        <p:spPr bwMode="auto">
          <a:xfrm>
            <a:off x="3736975" y="6491288"/>
            <a:ext cx="532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C3934C"/>
                </a:solidFill>
              </a:rPr>
              <a:t>Apply Contrast Attention model by Ma and Zhang 2003</a:t>
            </a:r>
          </a:p>
        </p:txBody>
      </p:sp>
      <p:pic>
        <p:nvPicPr>
          <p:cNvPr id="4403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958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958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958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42" name="Rectangle 15"/>
          <p:cNvSpPr>
            <a:spLocks noChangeArrowheads="1"/>
          </p:cNvSpPr>
          <p:nvPr/>
        </p:nvSpPr>
        <p:spPr bwMode="auto">
          <a:xfrm>
            <a:off x="1201738" y="3886200"/>
            <a:ext cx="1236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Original</a:t>
            </a:r>
          </a:p>
        </p:txBody>
      </p:sp>
      <p:sp>
        <p:nvSpPr>
          <p:cNvPr id="44043" name="Rectangle 16"/>
          <p:cNvSpPr>
            <a:spLocks noChangeArrowheads="1"/>
          </p:cNvSpPr>
          <p:nvPr/>
        </p:nvSpPr>
        <p:spPr bwMode="auto">
          <a:xfrm>
            <a:off x="3419475" y="3886200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PhotoshopGrey</a:t>
            </a:r>
          </a:p>
        </p:txBody>
      </p:sp>
      <p:sp>
        <p:nvSpPr>
          <p:cNvPr id="44044" name="Rectangle 17"/>
          <p:cNvSpPr>
            <a:spLocks noChangeArrowheads="1"/>
          </p:cNvSpPr>
          <p:nvPr/>
        </p:nvSpPr>
        <p:spPr bwMode="auto">
          <a:xfrm>
            <a:off x="6434138" y="3886200"/>
            <a:ext cx="1744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Color2Grey</a:t>
            </a:r>
          </a:p>
        </p:txBody>
      </p:sp>
    </p:spTree>
    <p:extLst>
      <p:ext uri="{BB962C8B-B14F-4D97-AF65-F5344CB8AC3E}">
        <p14:creationId xmlns:p14="http://schemas.microsoft.com/office/powerpoint/2010/main" val="198626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 smtClean="0"/>
              <a:t>Validate "Salience Preserving"</a:t>
            </a:r>
          </a:p>
        </p:txBody>
      </p:sp>
      <p:pic>
        <p:nvPicPr>
          <p:cNvPr id="45059" name="Picture 9" descr="Salvoiture_Original.jpg                                        00248C8CAmy's_Vault                    BA80D50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10" descr="Salvoiture_TraditionalGray.jpg                                 00248C78Amy's_Vault                    BA80D50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1" descr="Salvoiture_NewGrayRG#248C6D.jpg                                00248C55Amy's_Vault                    BA80D50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2" descr="voiture.png                                                    00220513Amy's_Vault                    BA80D508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13" descr="voiture_PSGray.png                                             0021FF04Amy's_Vault                    BA80D508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81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14" descr="voiture_NewGrayRGB_C#220783.png                                00220762Amy's_Vault                    BA80D508: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81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Rectangle 15"/>
          <p:cNvSpPr>
            <a:spLocks noChangeArrowheads="1"/>
          </p:cNvSpPr>
          <p:nvPr/>
        </p:nvSpPr>
        <p:spPr bwMode="auto">
          <a:xfrm>
            <a:off x="1201738" y="3886200"/>
            <a:ext cx="1236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Original</a:t>
            </a:r>
          </a:p>
        </p:txBody>
      </p:sp>
      <p:sp>
        <p:nvSpPr>
          <p:cNvPr id="45066" name="Rectangle 16"/>
          <p:cNvSpPr>
            <a:spLocks noChangeArrowheads="1"/>
          </p:cNvSpPr>
          <p:nvPr/>
        </p:nvSpPr>
        <p:spPr bwMode="auto">
          <a:xfrm>
            <a:off x="3419475" y="3886200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PhotoshopGrey</a:t>
            </a:r>
          </a:p>
        </p:txBody>
      </p:sp>
      <p:sp>
        <p:nvSpPr>
          <p:cNvPr id="45067" name="Rectangle 17"/>
          <p:cNvSpPr>
            <a:spLocks noChangeArrowheads="1"/>
          </p:cNvSpPr>
          <p:nvPr/>
        </p:nvSpPr>
        <p:spPr bwMode="auto">
          <a:xfrm>
            <a:off x="6434138" y="3886200"/>
            <a:ext cx="1744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Color2Grey</a:t>
            </a:r>
          </a:p>
        </p:txBody>
      </p:sp>
    </p:spTree>
    <p:extLst>
      <p:ext uri="{BB962C8B-B14F-4D97-AF65-F5344CB8AC3E}">
        <p14:creationId xmlns:p14="http://schemas.microsoft.com/office/powerpoint/2010/main" val="128131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5" y="188640"/>
            <a:ext cx="8229600" cy="1143000"/>
          </a:xfrm>
        </p:spPr>
        <p:txBody>
          <a:bodyPr>
            <a:normAutofit/>
          </a:bodyPr>
          <a:lstStyle/>
          <a:p>
            <a:r>
              <a:rPr lang="sk-SK" sz="1200" dirty="0"/>
              <a:t>IEEE TRANSACTIONS ON PATTERN ANALYSIS AND MACHINE INTELLIGENCE, VOL. 32, NO. 9, SEPTEMBER </a:t>
            </a:r>
            <a:r>
              <a:rPr lang="sk-SK" sz="1200" dirty="0" smtClean="0"/>
              <a:t>2010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2400" b="1" dirty="0" smtClean="0"/>
              <a:t>Color </a:t>
            </a:r>
            <a:r>
              <a:rPr lang="en-US" sz="2400" b="1" dirty="0"/>
              <a:t>to Gray: Visual Cue Preservation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sk-SK" sz="1200" dirty="0" err="1"/>
              <a:t>Mingli</a:t>
            </a:r>
            <a:r>
              <a:rPr lang="sk-SK" sz="1200" dirty="0"/>
              <a:t> Song, </a:t>
            </a:r>
            <a:r>
              <a:rPr lang="sk-SK" sz="1200" dirty="0" err="1"/>
              <a:t>Member</a:t>
            </a:r>
            <a:r>
              <a:rPr lang="sk-SK" sz="1200" dirty="0"/>
              <a:t>, IEEE, </a:t>
            </a:r>
            <a:r>
              <a:rPr lang="sk-SK" sz="1200" dirty="0" err="1"/>
              <a:t>Dacheng</a:t>
            </a:r>
            <a:r>
              <a:rPr lang="sk-SK" sz="1200" dirty="0"/>
              <a:t> </a:t>
            </a:r>
            <a:r>
              <a:rPr lang="sk-SK" sz="1200" dirty="0" err="1"/>
              <a:t>Tao</a:t>
            </a:r>
            <a:r>
              <a:rPr lang="sk-SK" sz="1200" dirty="0"/>
              <a:t>, </a:t>
            </a:r>
            <a:r>
              <a:rPr lang="sk-SK" sz="1200" dirty="0" err="1"/>
              <a:t>Member</a:t>
            </a:r>
            <a:r>
              <a:rPr lang="sk-SK" sz="1200" dirty="0"/>
              <a:t>, IEEE, </a:t>
            </a:r>
            <a:r>
              <a:rPr lang="sk-SK" sz="1200" dirty="0" err="1"/>
              <a:t>Chun</a:t>
            </a:r>
            <a:r>
              <a:rPr lang="sk-SK" sz="1200" dirty="0"/>
              <a:t> </a:t>
            </a:r>
            <a:r>
              <a:rPr lang="sk-SK" sz="1200" dirty="0" err="1"/>
              <a:t>Chen</a:t>
            </a:r>
            <a:r>
              <a:rPr lang="sk-SK" sz="1200" dirty="0"/>
              <a:t>,</a:t>
            </a:r>
            <a:br>
              <a:rPr lang="sk-SK" sz="1200" dirty="0"/>
            </a:br>
            <a:r>
              <a:rPr lang="en-US" sz="1200" dirty="0" err="1"/>
              <a:t>Xuelong</a:t>
            </a:r>
            <a:r>
              <a:rPr lang="en-US" sz="1200" dirty="0"/>
              <a:t> Li, Senior Member, IEEE, and Chang Wen Chen, Fellow, </a:t>
            </a:r>
            <a:r>
              <a:rPr lang="en-US" sz="1200" dirty="0" smtClean="0"/>
              <a:t>IEEE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algorithm based on a probabilistic graphical model with the assumption that the image </a:t>
            </a:r>
            <a:r>
              <a:rPr lang="en-US" sz="2400" dirty="0" smtClean="0"/>
              <a:t>is defined </a:t>
            </a:r>
            <a:r>
              <a:rPr lang="en-US" sz="2400" dirty="0"/>
              <a:t>over a Markov random field. </a:t>
            </a:r>
            <a:endParaRPr lang="en-US" sz="2400" dirty="0" smtClean="0"/>
          </a:p>
          <a:p>
            <a:r>
              <a:rPr lang="en-US" sz="2400" dirty="0" smtClean="0"/>
              <a:t>color </a:t>
            </a:r>
            <a:r>
              <a:rPr lang="en-US" sz="2400" dirty="0"/>
              <a:t>to gray procedure can be regarded as a </a:t>
            </a:r>
            <a:r>
              <a:rPr lang="en-US" sz="2400" b="1" dirty="0"/>
              <a:t>labeling process </a:t>
            </a:r>
            <a:r>
              <a:rPr lang="en-US" sz="2400" dirty="0"/>
              <a:t>to preserve the </a:t>
            </a:r>
            <a:r>
              <a:rPr lang="en-US" sz="2400" dirty="0" smtClean="0"/>
              <a:t>newly well-defined </a:t>
            </a:r>
            <a:r>
              <a:rPr lang="en-US" sz="2400" dirty="0"/>
              <a:t>visual cues of a color image in the transformed </a:t>
            </a:r>
            <a:r>
              <a:rPr lang="en-US" sz="2400" dirty="0" smtClean="0"/>
              <a:t>g</a:t>
            </a:r>
            <a:r>
              <a:rPr lang="en-US" sz="2400" dirty="0"/>
              <a:t>ray-scale </a:t>
            </a:r>
            <a:r>
              <a:rPr lang="en-US" sz="2400" dirty="0" smtClean="0"/>
              <a:t>image</a:t>
            </a:r>
          </a:p>
          <a:p>
            <a:r>
              <a:rPr lang="en-US" sz="2400" b="1" dirty="0"/>
              <a:t>three cues </a:t>
            </a:r>
            <a:r>
              <a:rPr lang="en-US" sz="2400" dirty="0"/>
              <a:t>are defined </a:t>
            </a:r>
            <a:r>
              <a:rPr lang="en-US" sz="2400" dirty="0" smtClean="0"/>
              <a:t>namely</a:t>
            </a:r>
            <a:r>
              <a:rPr lang="en-US" sz="2400" dirty="0"/>
              <a:t>, color </a:t>
            </a:r>
            <a:r>
              <a:rPr lang="en-US" sz="2400" dirty="0" smtClean="0"/>
              <a:t>spatial consistency</a:t>
            </a:r>
            <a:r>
              <a:rPr lang="en-US" sz="2400" dirty="0"/>
              <a:t>, image structure information, and color channel perception </a:t>
            </a:r>
            <a:r>
              <a:rPr lang="en-US" sz="2400" dirty="0" smtClean="0"/>
              <a:t>priority</a:t>
            </a:r>
          </a:p>
          <a:p>
            <a:r>
              <a:rPr lang="sk-SK" sz="2400" dirty="0" err="1"/>
              <a:t>visual</a:t>
            </a:r>
            <a:r>
              <a:rPr lang="sk-SK" sz="2400" dirty="0"/>
              <a:t> </a:t>
            </a:r>
            <a:r>
              <a:rPr lang="sk-SK" sz="2400" dirty="0" err="1"/>
              <a:t>cue</a:t>
            </a:r>
            <a:r>
              <a:rPr lang="sk-SK" sz="2400" dirty="0"/>
              <a:t> </a:t>
            </a:r>
            <a:r>
              <a:rPr lang="sk-SK" sz="2400" dirty="0" err="1" smtClean="0"/>
              <a:t>preservation</a:t>
            </a:r>
            <a:r>
              <a:rPr lang="en-US" sz="2400" dirty="0" smtClean="0"/>
              <a:t> procedure </a:t>
            </a:r>
            <a:r>
              <a:rPr lang="en-US" sz="2400" dirty="0"/>
              <a:t>based on a probabilistic graphical model and optimize the model based on an integral minimization problem.</a:t>
            </a:r>
          </a:p>
        </p:txBody>
      </p:sp>
    </p:spTree>
    <p:extLst>
      <p:ext uri="{BB962C8B-B14F-4D97-AF65-F5344CB8AC3E}">
        <p14:creationId xmlns:p14="http://schemas.microsoft.com/office/powerpoint/2010/main" val="37462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645" y="1556792"/>
            <a:ext cx="9001000" cy="511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63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203960"/>
            <a:ext cx="9108504" cy="441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7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hangingPunct="1">
              <a:defRPr/>
            </a:pPr>
            <a:r>
              <a:rPr lang="en-US" sz="3300" b="1" dirty="0" smtClean="0"/>
              <a:t>Colorization</a:t>
            </a:r>
            <a:r>
              <a:rPr lang="en-US" sz="3300" dirty="0" smtClean="0"/>
              <a:t>: History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066800"/>
            <a:ext cx="8440737" cy="1371600"/>
          </a:xfrm>
        </p:spPr>
        <p:txBody>
          <a:bodyPr/>
          <a:lstStyle/>
          <a:p>
            <a:pPr hangingPunct="1"/>
            <a:r>
              <a:rPr lang="en-US" smtClean="0"/>
              <a:t>Hand tinting</a:t>
            </a:r>
          </a:p>
          <a:p>
            <a:pPr lvl="1" hangingPunct="1"/>
            <a:r>
              <a:rPr lang="en-US" smtClean="0"/>
              <a:t>http://en.wikipedia.org/wiki/Hand-colouring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362200"/>
            <a:ext cx="37465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355123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0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hangingPunct="1">
              <a:defRPr/>
            </a:pPr>
            <a:r>
              <a:rPr lang="en-US" sz="3300" smtClean="0"/>
              <a:t>Colorization: History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1905000"/>
          </a:xfrm>
        </p:spPr>
        <p:txBody>
          <a:bodyPr/>
          <a:lstStyle/>
          <a:p>
            <a:pPr hangingPunct="1"/>
            <a:r>
              <a:rPr lang="en-US" smtClean="0"/>
              <a:t>Film colorization</a:t>
            </a:r>
          </a:p>
          <a:p>
            <a:pPr lvl="1" hangingPunct="1"/>
            <a:r>
              <a:rPr lang="en-US" smtClean="0">
                <a:hlinkClick r:id="rId3"/>
              </a:rPr>
              <a:t>http://en.wikipedia.org/wiki/Film_colorization</a:t>
            </a:r>
            <a:endParaRPr lang="en-US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2800"/>
            <a:ext cx="3657600" cy="275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3657600" cy="274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600200" y="6132513"/>
            <a:ext cx="220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100">
                <a:solidFill>
                  <a:schemeClr val="bg1"/>
                </a:solidFill>
                <a:latin typeface="Book Antiqua" pitchFamily="18" charset="0"/>
              </a:defRPr>
            </a:lvl1pPr>
            <a:lvl2pPr marL="742950" indent="-285750">
              <a:defRPr sz="3100">
                <a:solidFill>
                  <a:schemeClr val="bg1"/>
                </a:solidFill>
                <a:latin typeface="Book Antiqua" pitchFamily="18" charset="0"/>
              </a:defRPr>
            </a:lvl2pPr>
            <a:lvl3pPr marL="11430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3pPr>
            <a:lvl4pPr marL="16002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4pPr>
            <a:lvl5pPr marL="20574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Colorization in 1986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257800" y="6096000"/>
            <a:ext cx="220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100">
                <a:solidFill>
                  <a:schemeClr val="bg1"/>
                </a:solidFill>
                <a:latin typeface="Book Antiqua" pitchFamily="18" charset="0"/>
              </a:defRPr>
            </a:lvl1pPr>
            <a:lvl2pPr marL="742950" indent="-285750">
              <a:defRPr sz="3100">
                <a:solidFill>
                  <a:schemeClr val="bg1"/>
                </a:solidFill>
                <a:latin typeface="Book Antiqua" pitchFamily="18" charset="0"/>
              </a:defRPr>
            </a:lvl2pPr>
            <a:lvl3pPr marL="11430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3pPr>
            <a:lvl4pPr marL="16002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4pPr>
            <a:lvl5pPr marL="2057400" indent="-228600">
              <a:defRPr sz="3100">
                <a:solidFill>
                  <a:schemeClr val="bg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10000"/>
              <a:buChar char="•"/>
              <a:defRPr sz="3100">
                <a:solidFill>
                  <a:schemeClr val="bg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Colorization in 2004</a:t>
            </a:r>
          </a:p>
        </p:txBody>
      </p:sp>
    </p:spTree>
    <p:extLst>
      <p:ext uri="{BB962C8B-B14F-4D97-AF65-F5344CB8AC3E}">
        <p14:creationId xmlns:p14="http://schemas.microsoft.com/office/powerpoint/2010/main" val="313688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en-US" smtClean="0"/>
              <a:t>Colorization by example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hangingPunct="1"/>
            <a:r>
              <a:rPr lang="en-US" smtClean="0"/>
              <a:t>Colorization using “scribbles”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624956"/>
              </p:ext>
            </p:extLst>
          </p:nvPr>
        </p:nvGraphicFramePr>
        <p:xfrm>
          <a:off x="395536" y="1052736"/>
          <a:ext cx="8229600" cy="1688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Image" r:id="rId4" imgW="10234921" imgH="2044444" progId="Photoshop.Image.10">
                  <p:embed/>
                </p:oleObj>
              </mc:Choice>
              <mc:Fallback>
                <p:oleObj name="Image" r:id="rId4" imgW="10234921" imgH="2044444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052736"/>
                        <a:ext cx="8229600" cy="16880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71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64296"/>
              </p:ext>
            </p:extLst>
          </p:nvPr>
        </p:nvGraphicFramePr>
        <p:xfrm>
          <a:off x="1752600" y="4308872"/>
          <a:ext cx="6019800" cy="257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Image" r:id="rId6" imgW="11453968" imgH="4901587" progId="Photoshop.Image.10">
                  <p:embed/>
                </p:oleObj>
              </mc:Choice>
              <mc:Fallback>
                <p:oleObj name="Image" r:id="rId6" imgW="11453968" imgH="4901587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08872"/>
                        <a:ext cx="6019800" cy="257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872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10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4000" y="1462088"/>
            <a:ext cx="8610600" cy="1750888"/>
          </a:xfrm>
        </p:spPr>
        <p:txBody>
          <a:bodyPr>
            <a:normAutofit/>
          </a:bodyPr>
          <a:lstStyle/>
          <a:p>
            <a:pPr algn="ctr">
              <a:spcBef>
                <a:spcPct val="90000"/>
              </a:spcBef>
              <a:buFontTx/>
              <a:buNone/>
            </a:pPr>
            <a:r>
              <a:rPr lang="en-US" b="1" i="1" dirty="0" err="1"/>
              <a:t>R.Irony</a:t>
            </a:r>
            <a:r>
              <a:rPr lang="en-US" b="1" i="1" dirty="0"/>
              <a:t>, </a:t>
            </a:r>
            <a:r>
              <a:rPr lang="en-US" b="1" i="1" dirty="0" err="1"/>
              <a:t>D.Cohen</a:t>
            </a:r>
            <a:r>
              <a:rPr lang="en-US" b="1" i="1" dirty="0"/>
              <a:t>-Or, </a:t>
            </a:r>
            <a:r>
              <a:rPr lang="en-US" b="1" i="1" dirty="0" err="1" smtClean="0"/>
              <a:t>D.Lischinski</a:t>
            </a:r>
            <a:endParaRPr lang="en-US" b="1" i="1" dirty="0" smtClean="0"/>
          </a:p>
          <a:p>
            <a:pPr algn="ctr">
              <a:spcBef>
                <a:spcPct val="90000"/>
              </a:spcBef>
              <a:buFontTx/>
              <a:buNone/>
            </a:pPr>
            <a:r>
              <a:rPr lang="sk-SK" dirty="0" err="1"/>
              <a:t>Eurographics</a:t>
            </a:r>
            <a:r>
              <a:rPr lang="sk-SK" dirty="0"/>
              <a:t> </a:t>
            </a:r>
            <a:r>
              <a:rPr lang="sk-SK" dirty="0" err="1"/>
              <a:t>Symposium</a:t>
            </a:r>
            <a:r>
              <a:rPr lang="sk-SK" dirty="0"/>
              <a:t> on </a:t>
            </a:r>
            <a:r>
              <a:rPr lang="sk-SK" dirty="0" err="1"/>
              <a:t>Rendering</a:t>
            </a:r>
            <a:r>
              <a:rPr lang="sk-SK" dirty="0"/>
              <a:t> (2005)</a:t>
            </a:r>
            <a:endParaRPr lang="en-US" b="1" i="1" dirty="0"/>
          </a:p>
        </p:txBody>
      </p:sp>
      <p:sp>
        <p:nvSpPr>
          <p:cNvPr id="130062" name="Rectangle 14"/>
          <p:cNvSpPr>
            <a:spLocks noGrp="1" noChangeArrowheads="1"/>
          </p:cNvSpPr>
          <p:nvPr>
            <p:ph type="title"/>
          </p:nvPr>
        </p:nvSpPr>
        <p:spPr>
          <a:xfrm>
            <a:off x="266700" y="274638"/>
            <a:ext cx="8610600" cy="1143000"/>
          </a:xfrm>
        </p:spPr>
        <p:txBody>
          <a:bodyPr/>
          <a:lstStyle/>
          <a:p>
            <a:r>
              <a:rPr lang="en-US" sz="6000" dirty="0">
                <a:solidFill>
                  <a:schemeClr val="tx1"/>
                </a:solidFill>
              </a:rPr>
              <a:t>Colorization by example</a:t>
            </a:r>
          </a:p>
        </p:txBody>
      </p:sp>
    </p:spTree>
    <p:extLst>
      <p:ext uri="{BB962C8B-B14F-4D97-AF65-F5344CB8AC3E}">
        <p14:creationId xmlns:p14="http://schemas.microsoft.com/office/powerpoint/2010/main" val="674094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gray">
          <a:xfrm>
            <a:off x="804863" y="1387475"/>
            <a:ext cx="7577137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63500">
              <a:spcBef>
                <a:spcPct val="90000"/>
              </a:spcBef>
              <a:buClr>
                <a:schemeClr val="tx1"/>
              </a:buClr>
              <a:buFont typeface="Wingdings" pitchFamily="2" charset="2"/>
              <a:buChar char="n"/>
            </a:pPr>
            <a:r>
              <a:rPr lang="en-US" b="1"/>
              <a:t>Colorization, is the process of adding color to monochrome images and video.</a:t>
            </a:r>
            <a:endParaRPr lang="en-US" sz="2000" b="1">
              <a:solidFill>
                <a:srgbClr val="94A6BE"/>
              </a:solidFill>
            </a:endParaRPr>
          </a:p>
          <a:p>
            <a:pPr marL="63500">
              <a:spcBef>
                <a:spcPct val="90000"/>
              </a:spcBef>
              <a:buClr>
                <a:schemeClr val="tx1"/>
              </a:buClr>
              <a:buFont typeface="Wingdings" pitchFamily="2" charset="2"/>
              <a:buChar char="n"/>
            </a:pPr>
            <a:r>
              <a:rPr lang="en-US" b="1"/>
              <a:t>Colorization typically involves segmentation + tracking regions across frames - </a:t>
            </a:r>
            <a:r>
              <a:rPr lang="en-US" b="1">
                <a:solidFill>
                  <a:srgbClr val="969696"/>
                </a:solidFill>
              </a:rPr>
              <a:t>neither can be done reliably</a:t>
            </a:r>
            <a:r>
              <a:rPr lang="en-US" b="1"/>
              <a:t> </a:t>
            </a:r>
            <a:r>
              <a:rPr lang="en-US" b="1">
                <a:solidFill>
                  <a:schemeClr val="accent1"/>
                </a:solidFill>
              </a:rPr>
              <a:t>– user intervention required</a:t>
            </a:r>
            <a:r>
              <a:rPr lang="en-US" b="1"/>
              <a:t> </a:t>
            </a:r>
            <a:r>
              <a:rPr lang="en-US" b="1">
                <a:solidFill>
                  <a:srgbClr val="94A6BE"/>
                </a:solidFill>
              </a:rPr>
              <a:t>– expensive + time consuming</a:t>
            </a:r>
            <a:endParaRPr lang="en-US" sz="2000" b="1">
              <a:solidFill>
                <a:srgbClr val="94A6BE"/>
              </a:solidFill>
            </a:endParaRPr>
          </a:p>
          <a:p>
            <a:pPr marL="63500">
              <a:spcBef>
                <a:spcPct val="90000"/>
              </a:spcBef>
              <a:buClr>
                <a:schemeClr val="tx1"/>
              </a:buClr>
              <a:buFont typeface="Wingdings" pitchFamily="2" charset="2"/>
              <a:buChar char="n"/>
            </a:pPr>
            <a:r>
              <a:rPr lang="en-US" sz="2000" b="1"/>
              <a:t> Colorization by example – no need for accurate segmentation/region tracking 		  	</a:t>
            </a:r>
          </a:p>
        </p:txBody>
      </p:sp>
      <p:pic>
        <p:nvPicPr>
          <p:cNvPr id="134149" name="Picture 5" descr="lena_st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43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150" name="Picture 6" descr="lena_std_gr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43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3505200" y="5486400"/>
            <a:ext cx="1752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628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method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/>
              <a:t>Colorize a grayscale image based on a user provided reference.</a:t>
            </a:r>
          </a:p>
        </p:txBody>
      </p:sp>
      <p:pic>
        <p:nvPicPr>
          <p:cNvPr id="1730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10000"/>
            <a:ext cx="2514600" cy="166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24400"/>
            <a:ext cx="2514600" cy="166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71800"/>
            <a:ext cx="1743075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3064" name="Text Box 8"/>
          <p:cNvSpPr txBox="1">
            <a:spLocks noChangeArrowheads="1"/>
          </p:cNvSpPr>
          <p:nvPr/>
        </p:nvSpPr>
        <p:spPr bwMode="auto">
          <a:xfrm>
            <a:off x="1219200" y="2590800"/>
            <a:ext cx="193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Reference Image</a:t>
            </a:r>
          </a:p>
        </p:txBody>
      </p:sp>
      <p:cxnSp>
        <p:nvCxnSpPr>
          <p:cNvPr id="173066" name="AutoShape 10"/>
          <p:cNvCxnSpPr>
            <a:cxnSpLocks noChangeShapeType="1"/>
            <a:endCxn id="173068" idx="0"/>
          </p:cNvCxnSpPr>
          <p:nvPr/>
        </p:nvCxnSpPr>
        <p:spPr bwMode="auto">
          <a:xfrm>
            <a:off x="3048000" y="3733800"/>
            <a:ext cx="1333500" cy="8382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3067" name="AutoShape 11"/>
          <p:cNvCxnSpPr>
            <a:cxnSpLocks noChangeShapeType="1"/>
            <a:stCxn id="173061" idx="3"/>
            <a:endCxn id="173068" idx="4"/>
          </p:cNvCxnSpPr>
          <p:nvPr/>
        </p:nvCxnSpPr>
        <p:spPr bwMode="auto">
          <a:xfrm flipV="1">
            <a:off x="3429000" y="4800600"/>
            <a:ext cx="952500" cy="7588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068" name="Oval 12"/>
          <p:cNvSpPr>
            <a:spLocks noChangeArrowheads="1"/>
          </p:cNvSpPr>
          <p:nvPr/>
        </p:nvSpPr>
        <p:spPr bwMode="auto">
          <a:xfrm>
            <a:off x="4267200" y="45720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4381500" y="4581525"/>
            <a:ext cx="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 flipH="1">
            <a:off x="4264025" y="4683125"/>
            <a:ext cx="222250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 flipV="1">
            <a:off x="4502150" y="4679950"/>
            <a:ext cx="11811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0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99792" y="60207"/>
            <a:ext cx="4192640" cy="665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5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Naïve Method</a:t>
            </a:r>
            <a:br>
              <a:rPr lang="en-US"/>
            </a:br>
            <a:r>
              <a:rPr lang="en-US" sz="1800"/>
              <a:t>Transferring color to grayscale images [Walsh, Ashikhmin, Mueller 2002]</a:t>
            </a:r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35100"/>
            <a:ext cx="8229600" cy="1795463"/>
          </a:xfrm>
        </p:spPr>
        <p:txBody>
          <a:bodyPr/>
          <a:lstStyle/>
          <a:p>
            <a:r>
              <a:rPr lang="en-US"/>
              <a:t>Find a good match between a pixel and its neighborhood in a grayscale image and in a reference image.</a:t>
            </a:r>
          </a:p>
        </p:txBody>
      </p:sp>
      <p:pic>
        <p:nvPicPr>
          <p:cNvPr id="174084" name="Picture 4" descr="gir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644900"/>
            <a:ext cx="72644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5" name="Picture 5" descr="bu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3671888"/>
            <a:ext cx="7943850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3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By Example Method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628800"/>
            <a:ext cx="8703811" cy="4645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9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gray">
          <a:xfrm>
            <a:off x="539750" y="1049338"/>
            <a:ext cx="7588250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406400" indent="-342900">
              <a:buFontTx/>
              <a:buAutoNum type="arabicPeriod"/>
            </a:pPr>
            <a:r>
              <a:rPr lang="en-US" sz="2800"/>
              <a:t> training</a:t>
            </a:r>
          </a:p>
          <a:p>
            <a:pPr marL="406400" indent="-342900">
              <a:buFontTx/>
              <a:buAutoNum type="arabicPeriod"/>
            </a:pPr>
            <a:r>
              <a:rPr lang="en-US" sz="2800"/>
              <a:t> classification</a:t>
            </a:r>
          </a:p>
          <a:p>
            <a:pPr marL="406400" indent="-342900">
              <a:buFontTx/>
              <a:buAutoNum type="arabicPeriod"/>
            </a:pPr>
            <a:r>
              <a:rPr lang="en-US" sz="2800"/>
              <a:t> color transfer</a:t>
            </a:r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880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stage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439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Input: </a:t>
            </a:r>
          </a:p>
          <a:p>
            <a:pPr>
              <a:buFontTx/>
              <a:buNone/>
            </a:pPr>
            <a:r>
              <a:rPr lang="en-US" sz="2800"/>
              <a:t>1. The luminance channel of the reference image</a:t>
            </a:r>
          </a:p>
          <a:p>
            <a:pPr>
              <a:buFontTx/>
              <a:buNone/>
            </a:pPr>
            <a:r>
              <a:rPr lang="en-US" sz="2800"/>
              <a:t>2. The accompanying partial segmentation 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r>
              <a:rPr lang="en-US" sz="2800"/>
              <a:t>Construct a low dimensional feature space in which it is easy to discriminate between pixels belonging to differently labeled regions, based on a small (grayscale) neighborhood around each pixel.</a:t>
            </a:r>
          </a:p>
        </p:txBody>
      </p:sp>
    </p:spTree>
    <p:extLst>
      <p:ext uri="{BB962C8B-B14F-4D97-AF65-F5344CB8AC3E}">
        <p14:creationId xmlns:p14="http://schemas.microsoft.com/office/powerpoint/2010/main" val="16380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stage</a:t>
            </a:r>
          </a:p>
        </p:txBody>
      </p:sp>
      <p:sp>
        <p:nvSpPr>
          <p:cNvPr id="178182" name="Line 6"/>
          <p:cNvSpPr>
            <a:spLocks noChangeShapeType="1"/>
          </p:cNvSpPr>
          <p:nvPr/>
        </p:nvSpPr>
        <p:spPr bwMode="auto">
          <a:xfrm flipV="1">
            <a:off x="2692400" y="2921000"/>
            <a:ext cx="812800" cy="1155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8183" name="Line 7"/>
          <p:cNvSpPr>
            <a:spLocks noChangeShapeType="1"/>
          </p:cNvSpPr>
          <p:nvPr/>
        </p:nvSpPr>
        <p:spPr bwMode="auto">
          <a:xfrm>
            <a:off x="2743200" y="4381500"/>
            <a:ext cx="812800" cy="110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6324600" y="4737100"/>
            <a:ext cx="2387600" cy="1638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Create Feature Space</a:t>
            </a:r>
          </a:p>
          <a:p>
            <a:pPr algn="ctr"/>
            <a:r>
              <a:rPr lang="en-US"/>
              <a:t>(get DCT cefficients)</a:t>
            </a:r>
          </a:p>
        </p:txBody>
      </p:sp>
      <p:sp>
        <p:nvSpPr>
          <p:cNvPr id="178185" name="Line 9"/>
          <p:cNvSpPr>
            <a:spLocks noChangeShapeType="1"/>
          </p:cNvSpPr>
          <p:nvPr/>
        </p:nvSpPr>
        <p:spPr bwMode="auto">
          <a:xfrm>
            <a:off x="5803900" y="5562600"/>
            <a:ext cx="48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17818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92438"/>
            <a:ext cx="2233613" cy="234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818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4254500"/>
            <a:ext cx="221932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818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1900238"/>
            <a:ext cx="2233613" cy="234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0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 stage 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For each grayscale image pixel, determine which region should be used as a color reference for this pixel. 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sz="2800"/>
              <a:t>One way: K-Nearest –Neighbor Rule</a:t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r>
              <a:rPr lang="en-US" sz="2800"/>
              <a:t>Better way: KNN in discriminating subspace.</a:t>
            </a:r>
          </a:p>
        </p:txBody>
      </p:sp>
    </p:spTree>
    <p:extLst>
      <p:ext uri="{BB962C8B-B14F-4D97-AF65-F5344CB8AC3E}">
        <p14:creationId xmlns:p14="http://schemas.microsoft.com/office/powerpoint/2010/main" val="293836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KNN in discriminating subspace</a:t>
            </a:r>
          </a:p>
        </p:txBody>
      </p:sp>
      <p:sp>
        <p:nvSpPr>
          <p:cNvPr id="179206" name="Text Box 6"/>
          <p:cNvSpPr txBox="1">
            <a:spLocks noChangeArrowheads="1"/>
          </p:cNvSpPr>
          <p:nvPr/>
        </p:nvSpPr>
        <p:spPr bwMode="auto">
          <a:xfrm>
            <a:off x="165100" y="2019300"/>
            <a:ext cx="317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Originaly sample point has a majority of Magenta</a:t>
            </a:r>
          </a:p>
        </p:txBody>
      </p:sp>
      <p:sp>
        <p:nvSpPr>
          <p:cNvPr id="179208" name="Oval 8"/>
          <p:cNvSpPr>
            <a:spLocks noChangeArrowheads="1"/>
          </p:cNvSpPr>
          <p:nvPr/>
        </p:nvSpPr>
        <p:spPr bwMode="auto">
          <a:xfrm>
            <a:off x="3838575" y="2238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09" name="Oval 9"/>
          <p:cNvSpPr>
            <a:spLocks noChangeArrowheads="1"/>
          </p:cNvSpPr>
          <p:nvPr/>
        </p:nvSpPr>
        <p:spPr bwMode="auto">
          <a:xfrm>
            <a:off x="3924300" y="2066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0" name="Oval 10"/>
          <p:cNvSpPr>
            <a:spLocks noChangeArrowheads="1"/>
          </p:cNvSpPr>
          <p:nvPr/>
        </p:nvSpPr>
        <p:spPr bwMode="auto">
          <a:xfrm>
            <a:off x="4105275" y="197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1" name="Oval 11"/>
          <p:cNvSpPr>
            <a:spLocks noChangeArrowheads="1"/>
          </p:cNvSpPr>
          <p:nvPr/>
        </p:nvSpPr>
        <p:spPr bwMode="auto">
          <a:xfrm>
            <a:off x="4537075" y="2149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2" name="Oval 12"/>
          <p:cNvSpPr>
            <a:spLocks noChangeArrowheads="1"/>
          </p:cNvSpPr>
          <p:nvPr/>
        </p:nvSpPr>
        <p:spPr bwMode="auto">
          <a:xfrm>
            <a:off x="4524375" y="23018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3" name="Oval 13"/>
          <p:cNvSpPr>
            <a:spLocks noChangeArrowheads="1"/>
          </p:cNvSpPr>
          <p:nvPr/>
        </p:nvSpPr>
        <p:spPr bwMode="auto">
          <a:xfrm>
            <a:off x="4638675" y="24606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4" name="Oval 14"/>
          <p:cNvSpPr>
            <a:spLocks noChangeArrowheads="1"/>
          </p:cNvSpPr>
          <p:nvPr/>
        </p:nvSpPr>
        <p:spPr bwMode="auto">
          <a:xfrm>
            <a:off x="4645025" y="26638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5" name="Oval 15"/>
          <p:cNvSpPr>
            <a:spLocks noChangeArrowheads="1"/>
          </p:cNvSpPr>
          <p:nvPr/>
        </p:nvSpPr>
        <p:spPr bwMode="auto">
          <a:xfrm>
            <a:off x="4581525" y="2803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6" name="Oval 16"/>
          <p:cNvSpPr>
            <a:spLocks noChangeArrowheads="1"/>
          </p:cNvSpPr>
          <p:nvPr/>
        </p:nvSpPr>
        <p:spPr bwMode="auto">
          <a:xfrm>
            <a:off x="4251325" y="2638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7" name="Oval 17"/>
          <p:cNvSpPr>
            <a:spLocks noChangeArrowheads="1"/>
          </p:cNvSpPr>
          <p:nvPr/>
        </p:nvSpPr>
        <p:spPr bwMode="auto">
          <a:xfrm>
            <a:off x="4054475" y="2530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8" name="Oval 18"/>
          <p:cNvSpPr>
            <a:spLocks noChangeArrowheads="1"/>
          </p:cNvSpPr>
          <p:nvPr/>
        </p:nvSpPr>
        <p:spPr bwMode="auto">
          <a:xfrm>
            <a:off x="3876675" y="25685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19" name="Oval 19"/>
          <p:cNvSpPr>
            <a:spLocks noChangeArrowheads="1"/>
          </p:cNvSpPr>
          <p:nvPr/>
        </p:nvSpPr>
        <p:spPr bwMode="auto">
          <a:xfrm>
            <a:off x="3857625" y="2746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0" name="Oval 20"/>
          <p:cNvSpPr>
            <a:spLocks noChangeArrowheads="1"/>
          </p:cNvSpPr>
          <p:nvPr/>
        </p:nvSpPr>
        <p:spPr bwMode="auto">
          <a:xfrm>
            <a:off x="3819525" y="2930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1" name="Oval 21"/>
          <p:cNvSpPr>
            <a:spLocks noChangeArrowheads="1"/>
          </p:cNvSpPr>
          <p:nvPr/>
        </p:nvSpPr>
        <p:spPr bwMode="auto">
          <a:xfrm>
            <a:off x="3552825" y="2828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2" name="Oval 22"/>
          <p:cNvSpPr>
            <a:spLocks noChangeArrowheads="1"/>
          </p:cNvSpPr>
          <p:nvPr/>
        </p:nvSpPr>
        <p:spPr bwMode="auto">
          <a:xfrm>
            <a:off x="3413125" y="27971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3" name="Oval 23"/>
          <p:cNvSpPr>
            <a:spLocks noChangeArrowheads="1"/>
          </p:cNvSpPr>
          <p:nvPr/>
        </p:nvSpPr>
        <p:spPr bwMode="auto">
          <a:xfrm>
            <a:off x="3254375" y="2981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4" name="Oval 24"/>
          <p:cNvSpPr>
            <a:spLocks noChangeArrowheads="1"/>
          </p:cNvSpPr>
          <p:nvPr/>
        </p:nvSpPr>
        <p:spPr bwMode="auto">
          <a:xfrm>
            <a:off x="3406775" y="2987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5" name="Oval 25"/>
          <p:cNvSpPr>
            <a:spLocks noChangeArrowheads="1"/>
          </p:cNvSpPr>
          <p:nvPr/>
        </p:nvSpPr>
        <p:spPr bwMode="auto">
          <a:xfrm>
            <a:off x="3597275" y="3082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6" name="Oval 26"/>
          <p:cNvSpPr>
            <a:spLocks noChangeArrowheads="1"/>
          </p:cNvSpPr>
          <p:nvPr/>
        </p:nvSpPr>
        <p:spPr bwMode="auto">
          <a:xfrm>
            <a:off x="3476625" y="3355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7" name="Oval 27"/>
          <p:cNvSpPr>
            <a:spLocks noChangeArrowheads="1"/>
          </p:cNvSpPr>
          <p:nvPr/>
        </p:nvSpPr>
        <p:spPr bwMode="auto">
          <a:xfrm>
            <a:off x="4606925" y="3038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8" name="Oval 28"/>
          <p:cNvSpPr>
            <a:spLocks noChangeArrowheads="1"/>
          </p:cNvSpPr>
          <p:nvPr/>
        </p:nvSpPr>
        <p:spPr bwMode="auto">
          <a:xfrm>
            <a:off x="4098925" y="2860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29" name="Oval 29"/>
          <p:cNvSpPr>
            <a:spLocks noChangeArrowheads="1"/>
          </p:cNvSpPr>
          <p:nvPr/>
        </p:nvSpPr>
        <p:spPr bwMode="auto">
          <a:xfrm>
            <a:off x="4251325" y="3013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0" name="Oval 30"/>
          <p:cNvSpPr>
            <a:spLocks noChangeArrowheads="1"/>
          </p:cNvSpPr>
          <p:nvPr/>
        </p:nvSpPr>
        <p:spPr bwMode="auto">
          <a:xfrm>
            <a:off x="4403725" y="3165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1" name="Oval 31"/>
          <p:cNvSpPr>
            <a:spLocks noChangeArrowheads="1"/>
          </p:cNvSpPr>
          <p:nvPr/>
        </p:nvSpPr>
        <p:spPr bwMode="auto">
          <a:xfrm>
            <a:off x="3997325" y="3146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2" name="Oval 32"/>
          <p:cNvSpPr>
            <a:spLocks noChangeArrowheads="1"/>
          </p:cNvSpPr>
          <p:nvPr/>
        </p:nvSpPr>
        <p:spPr bwMode="auto">
          <a:xfrm>
            <a:off x="4137025" y="3273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3" name="Oval 33"/>
          <p:cNvSpPr>
            <a:spLocks noChangeArrowheads="1"/>
          </p:cNvSpPr>
          <p:nvPr/>
        </p:nvSpPr>
        <p:spPr bwMode="auto">
          <a:xfrm>
            <a:off x="3933825" y="32861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4" name="Oval 34"/>
          <p:cNvSpPr>
            <a:spLocks noChangeArrowheads="1"/>
          </p:cNvSpPr>
          <p:nvPr/>
        </p:nvSpPr>
        <p:spPr bwMode="auto">
          <a:xfrm>
            <a:off x="3635375" y="349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5" name="Oval 35"/>
          <p:cNvSpPr>
            <a:spLocks noChangeArrowheads="1"/>
          </p:cNvSpPr>
          <p:nvPr/>
        </p:nvSpPr>
        <p:spPr bwMode="auto">
          <a:xfrm>
            <a:off x="2867025" y="3616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6" name="Oval 36"/>
          <p:cNvSpPr>
            <a:spLocks noChangeArrowheads="1"/>
          </p:cNvSpPr>
          <p:nvPr/>
        </p:nvSpPr>
        <p:spPr bwMode="auto">
          <a:xfrm>
            <a:off x="2949575" y="3844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7" name="Oval 37"/>
          <p:cNvSpPr>
            <a:spLocks noChangeArrowheads="1"/>
          </p:cNvSpPr>
          <p:nvPr/>
        </p:nvSpPr>
        <p:spPr bwMode="auto">
          <a:xfrm>
            <a:off x="2968625" y="42640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8" name="Oval 38"/>
          <p:cNvSpPr>
            <a:spLocks noChangeArrowheads="1"/>
          </p:cNvSpPr>
          <p:nvPr/>
        </p:nvSpPr>
        <p:spPr bwMode="auto">
          <a:xfrm>
            <a:off x="3146425" y="4371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39" name="Oval 39"/>
          <p:cNvSpPr>
            <a:spLocks noChangeArrowheads="1"/>
          </p:cNvSpPr>
          <p:nvPr/>
        </p:nvSpPr>
        <p:spPr bwMode="auto">
          <a:xfrm>
            <a:off x="2968625" y="451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0" name="Oval 40"/>
          <p:cNvSpPr>
            <a:spLocks noChangeArrowheads="1"/>
          </p:cNvSpPr>
          <p:nvPr/>
        </p:nvSpPr>
        <p:spPr bwMode="auto">
          <a:xfrm>
            <a:off x="2835275" y="4479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1" name="Oval 41"/>
          <p:cNvSpPr>
            <a:spLocks noChangeArrowheads="1"/>
          </p:cNvSpPr>
          <p:nvPr/>
        </p:nvSpPr>
        <p:spPr bwMode="auto">
          <a:xfrm>
            <a:off x="2695575" y="4664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2" name="Oval 42"/>
          <p:cNvSpPr>
            <a:spLocks noChangeArrowheads="1"/>
          </p:cNvSpPr>
          <p:nvPr/>
        </p:nvSpPr>
        <p:spPr bwMode="auto">
          <a:xfrm>
            <a:off x="2670175" y="476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3" name="Oval 43"/>
          <p:cNvSpPr>
            <a:spLocks noChangeArrowheads="1"/>
          </p:cNvSpPr>
          <p:nvPr/>
        </p:nvSpPr>
        <p:spPr bwMode="auto">
          <a:xfrm>
            <a:off x="3489325" y="3717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4" name="Oval 44"/>
          <p:cNvSpPr>
            <a:spLocks noChangeArrowheads="1"/>
          </p:cNvSpPr>
          <p:nvPr/>
        </p:nvSpPr>
        <p:spPr bwMode="auto">
          <a:xfrm>
            <a:off x="5483225" y="2682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5" name="Oval 45"/>
          <p:cNvSpPr>
            <a:spLocks noChangeArrowheads="1"/>
          </p:cNvSpPr>
          <p:nvPr/>
        </p:nvSpPr>
        <p:spPr bwMode="auto">
          <a:xfrm>
            <a:off x="5635625" y="2835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6" name="Oval 46"/>
          <p:cNvSpPr>
            <a:spLocks noChangeArrowheads="1"/>
          </p:cNvSpPr>
          <p:nvPr/>
        </p:nvSpPr>
        <p:spPr bwMode="auto">
          <a:xfrm>
            <a:off x="5356225" y="270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7" name="Oval 47"/>
          <p:cNvSpPr>
            <a:spLocks noChangeArrowheads="1"/>
          </p:cNvSpPr>
          <p:nvPr/>
        </p:nvSpPr>
        <p:spPr bwMode="auto">
          <a:xfrm>
            <a:off x="5508625" y="2854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8" name="Oval 48"/>
          <p:cNvSpPr>
            <a:spLocks noChangeArrowheads="1"/>
          </p:cNvSpPr>
          <p:nvPr/>
        </p:nvSpPr>
        <p:spPr bwMode="auto">
          <a:xfrm>
            <a:off x="5432425" y="276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49" name="Oval 49"/>
          <p:cNvSpPr>
            <a:spLocks noChangeArrowheads="1"/>
          </p:cNvSpPr>
          <p:nvPr/>
        </p:nvSpPr>
        <p:spPr bwMode="auto">
          <a:xfrm>
            <a:off x="5584825" y="2917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0" name="Oval 50"/>
          <p:cNvSpPr>
            <a:spLocks noChangeArrowheads="1"/>
          </p:cNvSpPr>
          <p:nvPr/>
        </p:nvSpPr>
        <p:spPr bwMode="auto">
          <a:xfrm>
            <a:off x="5470525" y="2968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1" name="Oval 51"/>
          <p:cNvSpPr>
            <a:spLocks noChangeArrowheads="1"/>
          </p:cNvSpPr>
          <p:nvPr/>
        </p:nvSpPr>
        <p:spPr bwMode="auto">
          <a:xfrm>
            <a:off x="5267325" y="289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2" name="Oval 52"/>
          <p:cNvSpPr>
            <a:spLocks noChangeArrowheads="1"/>
          </p:cNvSpPr>
          <p:nvPr/>
        </p:nvSpPr>
        <p:spPr bwMode="auto">
          <a:xfrm>
            <a:off x="5419725" y="3051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3" name="Oval 53"/>
          <p:cNvSpPr>
            <a:spLocks noChangeArrowheads="1"/>
          </p:cNvSpPr>
          <p:nvPr/>
        </p:nvSpPr>
        <p:spPr bwMode="auto">
          <a:xfrm>
            <a:off x="5451475" y="3311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4" name="Oval 54"/>
          <p:cNvSpPr>
            <a:spLocks noChangeArrowheads="1"/>
          </p:cNvSpPr>
          <p:nvPr/>
        </p:nvSpPr>
        <p:spPr bwMode="auto">
          <a:xfrm>
            <a:off x="5248275" y="3241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5" name="Oval 55"/>
          <p:cNvSpPr>
            <a:spLocks noChangeArrowheads="1"/>
          </p:cNvSpPr>
          <p:nvPr/>
        </p:nvSpPr>
        <p:spPr bwMode="auto">
          <a:xfrm>
            <a:off x="5400675" y="3394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6" name="Oval 56"/>
          <p:cNvSpPr>
            <a:spLocks noChangeArrowheads="1"/>
          </p:cNvSpPr>
          <p:nvPr/>
        </p:nvSpPr>
        <p:spPr bwMode="auto">
          <a:xfrm>
            <a:off x="5292725" y="3432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7" name="Oval 57"/>
          <p:cNvSpPr>
            <a:spLocks noChangeArrowheads="1"/>
          </p:cNvSpPr>
          <p:nvPr/>
        </p:nvSpPr>
        <p:spPr bwMode="auto">
          <a:xfrm>
            <a:off x="5013325" y="3298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8" name="Oval 58"/>
          <p:cNvSpPr>
            <a:spLocks noChangeArrowheads="1"/>
          </p:cNvSpPr>
          <p:nvPr/>
        </p:nvSpPr>
        <p:spPr bwMode="auto">
          <a:xfrm>
            <a:off x="5089525" y="3362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59" name="Oval 59"/>
          <p:cNvSpPr>
            <a:spLocks noChangeArrowheads="1"/>
          </p:cNvSpPr>
          <p:nvPr/>
        </p:nvSpPr>
        <p:spPr bwMode="auto">
          <a:xfrm>
            <a:off x="5127625" y="356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0" name="Oval 60"/>
          <p:cNvSpPr>
            <a:spLocks noChangeArrowheads="1"/>
          </p:cNvSpPr>
          <p:nvPr/>
        </p:nvSpPr>
        <p:spPr bwMode="auto">
          <a:xfrm>
            <a:off x="50768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1" name="Oval 61"/>
          <p:cNvSpPr>
            <a:spLocks noChangeArrowheads="1"/>
          </p:cNvSpPr>
          <p:nvPr/>
        </p:nvSpPr>
        <p:spPr bwMode="auto">
          <a:xfrm>
            <a:off x="5057775" y="3990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2" name="Oval 62"/>
          <p:cNvSpPr>
            <a:spLocks noChangeArrowheads="1"/>
          </p:cNvSpPr>
          <p:nvPr/>
        </p:nvSpPr>
        <p:spPr bwMode="auto">
          <a:xfrm>
            <a:off x="3184525" y="5095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3" name="Oval 63"/>
          <p:cNvSpPr>
            <a:spLocks noChangeArrowheads="1"/>
          </p:cNvSpPr>
          <p:nvPr/>
        </p:nvSpPr>
        <p:spPr bwMode="auto">
          <a:xfrm>
            <a:off x="3279775" y="4886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4" name="Oval 64"/>
          <p:cNvSpPr>
            <a:spLocks noChangeArrowheads="1"/>
          </p:cNvSpPr>
          <p:nvPr/>
        </p:nvSpPr>
        <p:spPr bwMode="auto">
          <a:xfrm>
            <a:off x="3584575" y="4962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5" name="Oval 65"/>
          <p:cNvSpPr>
            <a:spLocks noChangeArrowheads="1"/>
          </p:cNvSpPr>
          <p:nvPr/>
        </p:nvSpPr>
        <p:spPr bwMode="auto">
          <a:xfrm>
            <a:off x="3743325" y="4975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6" name="Oval 66"/>
          <p:cNvSpPr>
            <a:spLocks noChangeArrowheads="1"/>
          </p:cNvSpPr>
          <p:nvPr/>
        </p:nvSpPr>
        <p:spPr bwMode="auto">
          <a:xfrm>
            <a:off x="3787775" y="4752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7" name="Oval 67"/>
          <p:cNvSpPr>
            <a:spLocks noChangeArrowheads="1"/>
          </p:cNvSpPr>
          <p:nvPr/>
        </p:nvSpPr>
        <p:spPr bwMode="auto">
          <a:xfrm>
            <a:off x="3984625" y="4727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8" name="Oval 68"/>
          <p:cNvSpPr>
            <a:spLocks noChangeArrowheads="1"/>
          </p:cNvSpPr>
          <p:nvPr/>
        </p:nvSpPr>
        <p:spPr bwMode="auto">
          <a:xfrm>
            <a:off x="4073525" y="4441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69" name="Oval 69"/>
          <p:cNvSpPr>
            <a:spLocks noChangeArrowheads="1"/>
          </p:cNvSpPr>
          <p:nvPr/>
        </p:nvSpPr>
        <p:spPr bwMode="auto">
          <a:xfrm>
            <a:off x="3876675" y="4384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0" name="Oval 70"/>
          <p:cNvSpPr>
            <a:spLocks noChangeArrowheads="1"/>
          </p:cNvSpPr>
          <p:nvPr/>
        </p:nvSpPr>
        <p:spPr bwMode="auto">
          <a:xfrm>
            <a:off x="3641725" y="43021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1" name="Oval 71"/>
          <p:cNvSpPr>
            <a:spLocks noChangeArrowheads="1"/>
          </p:cNvSpPr>
          <p:nvPr/>
        </p:nvSpPr>
        <p:spPr bwMode="auto">
          <a:xfrm>
            <a:off x="3654425" y="41370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2" name="Oval 72"/>
          <p:cNvSpPr>
            <a:spLocks noChangeArrowheads="1"/>
          </p:cNvSpPr>
          <p:nvPr/>
        </p:nvSpPr>
        <p:spPr bwMode="auto">
          <a:xfrm>
            <a:off x="3921125" y="416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3" name="Oval 73"/>
          <p:cNvSpPr>
            <a:spLocks noChangeArrowheads="1"/>
          </p:cNvSpPr>
          <p:nvPr/>
        </p:nvSpPr>
        <p:spPr bwMode="auto">
          <a:xfrm>
            <a:off x="3978275" y="3965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4" name="Oval 74"/>
          <p:cNvSpPr>
            <a:spLocks noChangeArrowheads="1"/>
          </p:cNvSpPr>
          <p:nvPr/>
        </p:nvSpPr>
        <p:spPr bwMode="auto">
          <a:xfrm>
            <a:off x="4257675" y="4346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5" name="Oval 75"/>
          <p:cNvSpPr>
            <a:spLocks noChangeArrowheads="1"/>
          </p:cNvSpPr>
          <p:nvPr/>
        </p:nvSpPr>
        <p:spPr bwMode="auto">
          <a:xfrm>
            <a:off x="4371975" y="4492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6" name="Oval 76"/>
          <p:cNvSpPr>
            <a:spLocks noChangeArrowheads="1"/>
          </p:cNvSpPr>
          <p:nvPr/>
        </p:nvSpPr>
        <p:spPr bwMode="auto">
          <a:xfrm>
            <a:off x="4613275" y="4759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7" name="Oval 77"/>
          <p:cNvSpPr>
            <a:spLocks noChangeArrowheads="1"/>
          </p:cNvSpPr>
          <p:nvPr/>
        </p:nvSpPr>
        <p:spPr bwMode="auto">
          <a:xfrm>
            <a:off x="4797425" y="483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8" name="Oval 78"/>
          <p:cNvSpPr>
            <a:spLocks noChangeArrowheads="1"/>
          </p:cNvSpPr>
          <p:nvPr/>
        </p:nvSpPr>
        <p:spPr bwMode="auto">
          <a:xfrm>
            <a:off x="4625975" y="454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79" name="Oval 79"/>
          <p:cNvSpPr>
            <a:spLocks noChangeArrowheads="1"/>
          </p:cNvSpPr>
          <p:nvPr/>
        </p:nvSpPr>
        <p:spPr bwMode="auto">
          <a:xfrm>
            <a:off x="4410075" y="4327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0" name="Oval 80"/>
          <p:cNvSpPr>
            <a:spLocks noChangeArrowheads="1"/>
          </p:cNvSpPr>
          <p:nvPr/>
        </p:nvSpPr>
        <p:spPr bwMode="auto">
          <a:xfrm>
            <a:off x="467677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1" name="Oval 81"/>
          <p:cNvSpPr>
            <a:spLocks noChangeArrowheads="1"/>
          </p:cNvSpPr>
          <p:nvPr/>
        </p:nvSpPr>
        <p:spPr bwMode="auto">
          <a:xfrm>
            <a:off x="4613275" y="4213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2" name="Oval 82"/>
          <p:cNvSpPr>
            <a:spLocks noChangeArrowheads="1"/>
          </p:cNvSpPr>
          <p:nvPr/>
        </p:nvSpPr>
        <p:spPr bwMode="auto">
          <a:xfrm>
            <a:off x="4283075" y="3959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3" name="Oval 83"/>
          <p:cNvSpPr>
            <a:spLocks noChangeArrowheads="1"/>
          </p:cNvSpPr>
          <p:nvPr/>
        </p:nvSpPr>
        <p:spPr bwMode="auto">
          <a:xfrm>
            <a:off x="4257675" y="3717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4" name="Oval 84"/>
          <p:cNvSpPr>
            <a:spLocks noChangeArrowheads="1"/>
          </p:cNvSpPr>
          <p:nvPr/>
        </p:nvSpPr>
        <p:spPr bwMode="auto">
          <a:xfrm>
            <a:off x="41814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5" name="Oval 85"/>
          <p:cNvSpPr>
            <a:spLocks noChangeArrowheads="1"/>
          </p:cNvSpPr>
          <p:nvPr/>
        </p:nvSpPr>
        <p:spPr bwMode="auto">
          <a:xfrm>
            <a:off x="4448175" y="3768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6" name="Oval 86"/>
          <p:cNvSpPr>
            <a:spLocks noChangeArrowheads="1"/>
          </p:cNvSpPr>
          <p:nvPr/>
        </p:nvSpPr>
        <p:spPr bwMode="auto">
          <a:xfrm>
            <a:off x="44164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7" name="Oval 87"/>
          <p:cNvSpPr>
            <a:spLocks noChangeArrowheads="1"/>
          </p:cNvSpPr>
          <p:nvPr/>
        </p:nvSpPr>
        <p:spPr bwMode="auto">
          <a:xfrm>
            <a:off x="45116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8" name="Oval 88"/>
          <p:cNvSpPr>
            <a:spLocks noChangeArrowheads="1"/>
          </p:cNvSpPr>
          <p:nvPr/>
        </p:nvSpPr>
        <p:spPr bwMode="auto">
          <a:xfrm>
            <a:off x="4670425" y="403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89" name="Oval 89"/>
          <p:cNvSpPr>
            <a:spLocks noChangeArrowheads="1"/>
          </p:cNvSpPr>
          <p:nvPr/>
        </p:nvSpPr>
        <p:spPr bwMode="auto">
          <a:xfrm>
            <a:off x="4854575" y="397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0" name="Oval 90"/>
          <p:cNvSpPr>
            <a:spLocks noChangeArrowheads="1"/>
          </p:cNvSpPr>
          <p:nvPr/>
        </p:nvSpPr>
        <p:spPr bwMode="auto">
          <a:xfrm>
            <a:off x="49688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1" name="Oval 91"/>
          <p:cNvSpPr>
            <a:spLocks noChangeArrowheads="1"/>
          </p:cNvSpPr>
          <p:nvPr/>
        </p:nvSpPr>
        <p:spPr bwMode="auto">
          <a:xfrm>
            <a:off x="497522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2" name="Oval 92"/>
          <p:cNvSpPr>
            <a:spLocks noChangeArrowheads="1"/>
          </p:cNvSpPr>
          <p:nvPr/>
        </p:nvSpPr>
        <p:spPr bwMode="auto">
          <a:xfrm>
            <a:off x="4733925" y="3514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3" name="Oval 93"/>
          <p:cNvSpPr>
            <a:spLocks noChangeArrowheads="1"/>
          </p:cNvSpPr>
          <p:nvPr/>
        </p:nvSpPr>
        <p:spPr bwMode="auto">
          <a:xfrm>
            <a:off x="48545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4" name="Oval 94"/>
          <p:cNvSpPr>
            <a:spLocks noChangeArrowheads="1"/>
          </p:cNvSpPr>
          <p:nvPr/>
        </p:nvSpPr>
        <p:spPr bwMode="auto">
          <a:xfrm>
            <a:off x="4943475" y="3584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5" name="Oval 95"/>
          <p:cNvSpPr>
            <a:spLocks noChangeArrowheads="1"/>
          </p:cNvSpPr>
          <p:nvPr/>
        </p:nvSpPr>
        <p:spPr bwMode="auto">
          <a:xfrm>
            <a:off x="4848225" y="3470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6" name="Oval 96"/>
          <p:cNvSpPr>
            <a:spLocks noChangeArrowheads="1"/>
          </p:cNvSpPr>
          <p:nvPr/>
        </p:nvSpPr>
        <p:spPr bwMode="auto">
          <a:xfrm>
            <a:off x="4822825" y="327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7" name="Oval 97"/>
          <p:cNvSpPr>
            <a:spLocks noChangeArrowheads="1"/>
          </p:cNvSpPr>
          <p:nvPr/>
        </p:nvSpPr>
        <p:spPr bwMode="auto">
          <a:xfrm>
            <a:off x="4981575" y="4714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8" name="Oval 98"/>
          <p:cNvSpPr>
            <a:spLocks noChangeArrowheads="1"/>
          </p:cNvSpPr>
          <p:nvPr/>
        </p:nvSpPr>
        <p:spPr bwMode="auto">
          <a:xfrm>
            <a:off x="5140325" y="46894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299" name="Oval 99"/>
          <p:cNvSpPr>
            <a:spLocks noChangeArrowheads="1"/>
          </p:cNvSpPr>
          <p:nvPr/>
        </p:nvSpPr>
        <p:spPr bwMode="auto">
          <a:xfrm>
            <a:off x="5222875" y="4403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0" name="Oval 100"/>
          <p:cNvSpPr>
            <a:spLocks noChangeArrowheads="1"/>
          </p:cNvSpPr>
          <p:nvPr/>
        </p:nvSpPr>
        <p:spPr bwMode="auto">
          <a:xfrm>
            <a:off x="5153025" y="4130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1" name="Oval 101"/>
          <p:cNvSpPr>
            <a:spLocks noChangeArrowheads="1"/>
          </p:cNvSpPr>
          <p:nvPr/>
        </p:nvSpPr>
        <p:spPr bwMode="auto">
          <a:xfrm>
            <a:off x="4987925" y="38893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2" name="Oval 102"/>
          <p:cNvSpPr>
            <a:spLocks noChangeArrowheads="1"/>
          </p:cNvSpPr>
          <p:nvPr/>
        </p:nvSpPr>
        <p:spPr bwMode="auto">
          <a:xfrm>
            <a:off x="5127625" y="4003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3" name="Oval 103"/>
          <p:cNvSpPr>
            <a:spLocks noChangeArrowheads="1"/>
          </p:cNvSpPr>
          <p:nvPr/>
        </p:nvSpPr>
        <p:spPr bwMode="auto">
          <a:xfrm>
            <a:off x="5216525" y="3838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4" name="Oval 104"/>
          <p:cNvSpPr>
            <a:spLocks noChangeArrowheads="1"/>
          </p:cNvSpPr>
          <p:nvPr/>
        </p:nvSpPr>
        <p:spPr bwMode="auto">
          <a:xfrm>
            <a:off x="5064125" y="3832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5" name="Oval 105"/>
          <p:cNvSpPr>
            <a:spLocks noChangeArrowheads="1"/>
          </p:cNvSpPr>
          <p:nvPr/>
        </p:nvSpPr>
        <p:spPr bwMode="auto">
          <a:xfrm>
            <a:off x="5146675" y="3736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6" name="Oval 106"/>
          <p:cNvSpPr>
            <a:spLocks noChangeArrowheads="1"/>
          </p:cNvSpPr>
          <p:nvPr/>
        </p:nvSpPr>
        <p:spPr bwMode="auto">
          <a:xfrm>
            <a:off x="3076575" y="4746625"/>
            <a:ext cx="76200" cy="7461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79307" name="Oval 107"/>
          <p:cNvSpPr>
            <a:spLocks noChangeArrowheads="1"/>
          </p:cNvSpPr>
          <p:nvPr/>
        </p:nvSpPr>
        <p:spPr bwMode="auto">
          <a:xfrm>
            <a:off x="2660650" y="4311650"/>
            <a:ext cx="920750" cy="939800"/>
          </a:xfrm>
          <a:prstGeom prst="ellips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179311" name="Group 111"/>
          <p:cNvGrpSpPr>
            <a:grpSpLocks/>
          </p:cNvGrpSpPr>
          <p:nvPr/>
        </p:nvGrpSpPr>
        <p:grpSpPr bwMode="auto">
          <a:xfrm rot="-2861936">
            <a:off x="2659857" y="2062956"/>
            <a:ext cx="2438400" cy="3570287"/>
            <a:chOff x="1676" y="1299"/>
            <a:chExt cx="1536" cy="2249"/>
          </a:xfrm>
        </p:grpSpPr>
        <p:sp>
          <p:nvSpPr>
            <p:cNvPr id="179308" name="Line 108"/>
            <p:cNvSpPr>
              <a:spLocks noChangeShapeType="1"/>
            </p:cNvSpPr>
            <p:nvPr/>
          </p:nvSpPr>
          <p:spPr bwMode="auto">
            <a:xfrm>
              <a:off x="1676" y="1836"/>
              <a:ext cx="1536" cy="17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79309" name="Line 109"/>
            <p:cNvSpPr>
              <a:spLocks noChangeShapeType="1"/>
            </p:cNvSpPr>
            <p:nvPr/>
          </p:nvSpPr>
          <p:spPr bwMode="auto">
            <a:xfrm flipV="1">
              <a:off x="2068" y="1299"/>
              <a:ext cx="1092" cy="9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374458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KNN in discriminating subspace</a:t>
            </a:r>
          </a:p>
        </p:txBody>
      </p:sp>
      <p:sp>
        <p:nvSpPr>
          <p:cNvPr id="185347" name="Text Box 3"/>
          <p:cNvSpPr txBox="1">
            <a:spLocks noChangeArrowheads="1"/>
          </p:cNvSpPr>
          <p:nvPr/>
        </p:nvSpPr>
        <p:spPr bwMode="auto">
          <a:xfrm>
            <a:off x="165100" y="1917700"/>
            <a:ext cx="355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Rotate Axes in the direction of the intra-difference vector</a:t>
            </a:r>
          </a:p>
        </p:txBody>
      </p:sp>
      <p:sp>
        <p:nvSpPr>
          <p:cNvPr id="185348" name="Oval 4"/>
          <p:cNvSpPr>
            <a:spLocks noChangeArrowheads="1"/>
          </p:cNvSpPr>
          <p:nvPr/>
        </p:nvSpPr>
        <p:spPr bwMode="auto">
          <a:xfrm>
            <a:off x="3838575" y="2238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49" name="Oval 5"/>
          <p:cNvSpPr>
            <a:spLocks noChangeArrowheads="1"/>
          </p:cNvSpPr>
          <p:nvPr/>
        </p:nvSpPr>
        <p:spPr bwMode="auto">
          <a:xfrm>
            <a:off x="3924300" y="2066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0" name="Oval 6"/>
          <p:cNvSpPr>
            <a:spLocks noChangeArrowheads="1"/>
          </p:cNvSpPr>
          <p:nvPr/>
        </p:nvSpPr>
        <p:spPr bwMode="auto">
          <a:xfrm>
            <a:off x="4105275" y="197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1" name="Oval 7"/>
          <p:cNvSpPr>
            <a:spLocks noChangeArrowheads="1"/>
          </p:cNvSpPr>
          <p:nvPr/>
        </p:nvSpPr>
        <p:spPr bwMode="auto">
          <a:xfrm>
            <a:off x="4537075" y="2149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2" name="Oval 8"/>
          <p:cNvSpPr>
            <a:spLocks noChangeArrowheads="1"/>
          </p:cNvSpPr>
          <p:nvPr/>
        </p:nvSpPr>
        <p:spPr bwMode="auto">
          <a:xfrm>
            <a:off x="4524375" y="23018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3" name="Oval 9"/>
          <p:cNvSpPr>
            <a:spLocks noChangeArrowheads="1"/>
          </p:cNvSpPr>
          <p:nvPr/>
        </p:nvSpPr>
        <p:spPr bwMode="auto">
          <a:xfrm>
            <a:off x="4638675" y="24606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4" name="Oval 10"/>
          <p:cNvSpPr>
            <a:spLocks noChangeArrowheads="1"/>
          </p:cNvSpPr>
          <p:nvPr/>
        </p:nvSpPr>
        <p:spPr bwMode="auto">
          <a:xfrm>
            <a:off x="4645025" y="26638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5" name="Oval 11"/>
          <p:cNvSpPr>
            <a:spLocks noChangeArrowheads="1"/>
          </p:cNvSpPr>
          <p:nvPr/>
        </p:nvSpPr>
        <p:spPr bwMode="auto">
          <a:xfrm>
            <a:off x="4581525" y="2803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6" name="Oval 12"/>
          <p:cNvSpPr>
            <a:spLocks noChangeArrowheads="1"/>
          </p:cNvSpPr>
          <p:nvPr/>
        </p:nvSpPr>
        <p:spPr bwMode="auto">
          <a:xfrm>
            <a:off x="4251325" y="2638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7" name="Oval 13"/>
          <p:cNvSpPr>
            <a:spLocks noChangeArrowheads="1"/>
          </p:cNvSpPr>
          <p:nvPr/>
        </p:nvSpPr>
        <p:spPr bwMode="auto">
          <a:xfrm>
            <a:off x="4054475" y="2530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8" name="Oval 14"/>
          <p:cNvSpPr>
            <a:spLocks noChangeArrowheads="1"/>
          </p:cNvSpPr>
          <p:nvPr/>
        </p:nvSpPr>
        <p:spPr bwMode="auto">
          <a:xfrm>
            <a:off x="3876675" y="25685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59" name="Oval 15"/>
          <p:cNvSpPr>
            <a:spLocks noChangeArrowheads="1"/>
          </p:cNvSpPr>
          <p:nvPr/>
        </p:nvSpPr>
        <p:spPr bwMode="auto">
          <a:xfrm>
            <a:off x="3857625" y="2746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0" name="Oval 16"/>
          <p:cNvSpPr>
            <a:spLocks noChangeArrowheads="1"/>
          </p:cNvSpPr>
          <p:nvPr/>
        </p:nvSpPr>
        <p:spPr bwMode="auto">
          <a:xfrm>
            <a:off x="3819525" y="2930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1" name="Oval 17"/>
          <p:cNvSpPr>
            <a:spLocks noChangeArrowheads="1"/>
          </p:cNvSpPr>
          <p:nvPr/>
        </p:nvSpPr>
        <p:spPr bwMode="auto">
          <a:xfrm>
            <a:off x="3552825" y="2828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2" name="Oval 18"/>
          <p:cNvSpPr>
            <a:spLocks noChangeArrowheads="1"/>
          </p:cNvSpPr>
          <p:nvPr/>
        </p:nvSpPr>
        <p:spPr bwMode="auto">
          <a:xfrm>
            <a:off x="3413125" y="27971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3" name="Oval 19"/>
          <p:cNvSpPr>
            <a:spLocks noChangeArrowheads="1"/>
          </p:cNvSpPr>
          <p:nvPr/>
        </p:nvSpPr>
        <p:spPr bwMode="auto">
          <a:xfrm>
            <a:off x="3254375" y="2981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4" name="Oval 20"/>
          <p:cNvSpPr>
            <a:spLocks noChangeArrowheads="1"/>
          </p:cNvSpPr>
          <p:nvPr/>
        </p:nvSpPr>
        <p:spPr bwMode="auto">
          <a:xfrm>
            <a:off x="3406775" y="2987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5" name="Oval 21"/>
          <p:cNvSpPr>
            <a:spLocks noChangeArrowheads="1"/>
          </p:cNvSpPr>
          <p:nvPr/>
        </p:nvSpPr>
        <p:spPr bwMode="auto">
          <a:xfrm>
            <a:off x="3597275" y="3082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6" name="Oval 22"/>
          <p:cNvSpPr>
            <a:spLocks noChangeArrowheads="1"/>
          </p:cNvSpPr>
          <p:nvPr/>
        </p:nvSpPr>
        <p:spPr bwMode="auto">
          <a:xfrm>
            <a:off x="3476625" y="3355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7" name="Oval 23"/>
          <p:cNvSpPr>
            <a:spLocks noChangeArrowheads="1"/>
          </p:cNvSpPr>
          <p:nvPr/>
        </p:nvSpPr>
        <p:spPr bwMode="auto">
          <a:xfrm>
            <a:off x="4606925" y="3038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8" name="Oval 24"/>
          <p:cNvSpPr>
            <a:spLocks noChangeArrowheads="1"/>
          </p:cNvSpPr>
          <p:nvPr/>
        </p:nvSpPr>
        <p:spPr bwMode="auto">
          <a:xfrm>
            <a:off x="4098925" y="2860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69" name="Oval 25"/>
          <p:cNvSpPr>
            <a:spLocks noChangeArrowheads="1"/>
          </p:cNvSpPr>
          <p:nvPr/>
        </p:nvSpPr>
        <p:spPr bwMode="auto">
          <a:xfrm>
            <a:off x="4251325" y="3013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0" name="Oval 26"/>
          <p:cNvSpPr>
            <a:spLocks noChangeArrowheads="1"/>
          </p:cNvSpPr>
          <p:nvPr/>
        </p:nvSpPr>
        <p:spPr bwMode="auto">
          <a:xfrm>
            <a:off x="4403725" y="3165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1" name="Oval 27"/>
          <p:cNvSpPr>
            <a:spLocks noChangeArrowheads="1"/>
          </p:cNvSpPr>
          <p:nvPr/>
        </p:nvSpPr>
        <p:spPr bwMode="auto">
          <a:xfrm>
            <a:off x="3997325" y="3146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2" name="Oval 28"/>
          <p:cNvSpPr>
            <a:spLocks noChangeArrowheads="1"/>
          </p:cNvSpPr>
          <p:nvPr/>
        </p:nvSpPr>
        <p:spPr bwMode="auto">
          <a:xfrm>
            <a:off x="4137025" y="3273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3" name="Oval 29"/>
          <p:cNvSpPr>
            <a:spLocks noChangeArrowheads="1"/>
          </p:cNvSpPr>
          <p:nvPr/>
        </p:nvSpPr>
        <p:spPr bwMode="auto">
          <a:xfrm>
            <a:off x="3933825" y="32861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4" name="Oval 30"/>
          <p:cNvSpPr>
            <a:spLocks noChangeArrowheads="1"/>
          </p:cNvSpPr>
          <p:nvPr/>
        </p:nvSpPr>
        <p:spPr bwMode="auto">
          <a:xfrm>
            <a:off x="3635375" y="349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5" name="Oval 31"/>
          <p:cNvSpPr>
            <a:spLocks noChangeArrowheads="1"/>
          </p:cNvSpPr>
          <p:nvPr/>
        </p:nvSpPr>
        <p:spPr bwMode="auto">
          <a:xfrm>
            <a:off x="2867025" y="3616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6" name="Oval 32"/>
          <p:cNvSpPr>
            <a:spLocks noChangeArrowheads="1"/>
          </p:cNvSpPr>
          <p:nvPr/>
        </p:nvSpPr>
        <p:spPr bwMode="auto">
          <a:xfrm>
            <a:off x="2949575" y="3844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7" name="Oval 33"/>
          <p:cNvSpPr>
            <a:spLocks noChangeArrowheads="1"/>
          </p:cNvSpPr>
          <p:nvPr/>
        </p:nvSpPr>
        <p:spPr bwMode="auto">
          <a:xfrm>
            <a:off x="2968625" y="42640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8" name="Oval 34"/>
          <p:cNvSpPr>
            <a:spLocks noChangeArrowheads="1"/>
          </p:cNvSpPr>
          <p:nvPr/>
        </p:nvSpPr>
        <p:spPr bwMode="auto">
          <a:xfrm>
            <a:off x="3146425" y="4371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79" name="Oval 35"/>
          <p:cNvSpPr>
            <a:spLocks noChangeArrowheads="1"/>
          </p:cNvSpPr>
          <p:nvPr/>
        </p:nvSpPr>
        <p:spPr bwMode="auto">
          <a:xfrm>
            <a:off x="2968625" y="451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0" name="Oval 36"/>
          <p:cNvSpPr>
            <a:spLocks noChangeArrowheads="1"/>
          </p:cNvSpPr>
          <p:nvPr/>
        </p:nvSpPr>
        <p:spPr bwMode="auto">
          <a:xfrm>
            <a:off x="2835275" y="4479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1" name="Oval 37"/>
          <p:cNvSpPr>
            <a:spLocks noChangeArrowheads="1"/>
          </p:cNvSpPr>
          <p:nvPr/>
        </p:nvSpPr>
        <p:spPr bwMode="auto">
          <a:xfrm>
            <a:off x="2695575" y="4664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2" name="Oval 38"/>
          <p:cNvSpPr>
            <a:spLocks noChangeArrowheads="1"/>
          </p:cNvSpPr>
          <p:nvPr/>
        </p:nvSpPr>
        <p:spPr bwMode="auto">
          <a:xfrm>
            <a:off x="2670175" y="476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3" name="Oval 39"/>
          <p:cNvSpPr>
            <a:spLocks noChangeArrowheads="1"/>
          </p:cNvSpPr>
          <p:nvPr/>
        </p:nvSpPr>
        <p:spPr bwMode="auto">
          <a:xfrm>
            <a:off x="3489325" y="3717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4" name="Oval 40"/>
          <p:cNvSpPr>
            <a:spLocks noChangeArrowheads="1"/>
          </p:cNvSpPr>
          <p:nvPr/>
        </p:nvSpPr>
        <p:spPr bwMode="auto">
          <a:xfrm>
            <a:off x="5483225" y="2682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5" name="Oval 41"/>
          <p:cNvSpPr>
            <a:spLocks noChangeArrowheads="1"/>
          </p:cNvSpPr>
          <p:nvPr/>
        </p:nvSpPr>
        <p:spPr bwMode="auto">
          <a:xfrm>
            <a:off x="5635625" y="2835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6" name="Oval 42"/>
          <p:cNvSpPr>
            <a:spLocks noChangeArrowheads="1"/>
          </p:cNvSpPr>
          <p:nvPr/>
        </p:nvSpPr>
        <p:spPr bwMode="auto">
          <a:xfrm>
            <a:off x="5356225" y="270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7" name="Oval 43"/>
          <p:cNvSpPr>
            <a:spLocks noChangeArrowheads="1"/>
          </p:cNvSpPr>
          <p:nvPr/>
        </p:nvSpPr>
        <p:spPr bwMode="auto">
          <a:xfrm>
            <a:off x="5508625" y="2854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8" name="Oval 44"/>
          <p:cNvSpPr>
            <a:spLocks noChangeArrowheads="1"/>
          </p:cNvSpPr>
          <p:nvPr/>
        </p:nvSpPr>
        <p:spPr bwMode="auto">
          <a:xfrm>
            <a:off x="5432425" y="276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89" name="Oval 45"/>
          <p:cNvSpPr>
            <a:spLocks noChangeArrowheads="1"/>
          </p:cNvSpPr>
          <p:nvPr/>
        </p:nvSpPr>
        <p:spPr bwMode="auto">
          <a:xfrm>
            <a:off x="5584825" y="2917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0" name="Oval 46"/>
          <p:cNvSpPr>
            <a:spLocks noChangeArrowheads="1"/>
          </p:cNvSpPr>
          <p:nvPr/>
        </p:nvSpPr>
        <p:spPr bwMode="auto">
          <a:xfrm>
            <a:off x="5470525" y="2968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1" name="Oval 47"/>
          <p:cNvSpPr>
            <a:spLocks noChangeArrowheads="1"/>
          </p:cNvSpPr>
          <p:nvPr/>
        </p:nvSpPr>
        <p:spPr bwMode="auto">
          <a:xfrm>
            <a:off x="5267325" y="289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2" name="Oval 48"/>
          <p:cNvSpPr>
            <a:spLocks noChangeArrowheads="1"/>
          </p:cNvSpPr>
          <p:nvPr/>
        </p:nvSpPr>
        <p:spPr bwMode="auto">
          <a:xfrm>
            <a:off x="5419725" y="3051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3" name="Oval 49"/>
          <p:cNvSpPr>
            <a:spLocks noChangeArrowheads="1"/>
          </p:cNvSpPr>
          <p:nvPr/>
        </p:nvSpPr>
        <p:spPr bwMode="auto">
          <a:xfrm>
            <a:off x="5451475" y="3311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4" name="Oval 50"/>
          <p:cNvSpPr>
            <a:spLocks noChangeArrowheads="1"/>
          </p:cNvSpPr>
          <p:nvPr/>
        </p:nvSpPr>
        <p:spPr bwMode="auto">
          <a:xfrm>
            <a:off x="5248275" y="3241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5" name="Oval 51"/>
          <p:cNvSpPr>
            <a:spLocks noChangeArrowheads="1"/>
          </p:cNvSpPr>
          <p:nvPr/>
        </p:nvSpPr>
        <p:spPr bwMode="auto">
          <a:xfrm>
            <a:off x="5400675" y="3394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6" name="Oval 52"/>
          <p:cNvSpPr>
            <a:spLocks noChangeArrowheads="1"/>
          </p:cNvSpPr>
          <p:nvPr/>
        </p:nvSpPr>
        <p:spPr bwMode="auto">
          <a:xfrm>
            <a:off x="5292725" y="3432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7" name="Oval 53"/>
          <p:cNvSpPr>
            <a:spLocks noChangeArrowheads="1"/>
          </p:cNvSpPr>
          <p:nvPr/>
        </p:nvSpPr>
        <p:spPr bwMode="auto">
          <a:xfrm>
            <a:off x="5013325" y="3298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8" name="Oval 54"/>
          <p:cNvSpPr>
            <a:spLocks noChangeArrowheads="1"/>
          </p:cNvSpPr>
          <p:nvPr/>
        </p:nvSpPr>
        <p:spPr bwMode="auto">
          <a:xfrm>
            <a:off x="5089525" y="3362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399" name="Oval 55"/>
          <p:cNvSpPr>
            <a:spLocks noChangeArrowheads="1"/>
          </p:cNvSpPr>
          <p:nvPr/>
        </p:nvSpPr>
        <p:spPr bwMode="auto">
          <a:xfrm>
            <a:off x="5127625" y="356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0" name="Oval 56"/>
          <p:cNvSpPr>
            <a:spLocks noChangeArrowheads="1"/>
          </p:cNvSpPr>
          <p:nvPr/>
        </p:nvSpPr>
        <p:spPr bwMode="auto">
          <a:xfrm>
            <a:off x="50768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1" name="Oval 57"/>
          <p:cNvSpPr>
            <a:spLocks noChangeArrowheads="1"/>
          </p:cNvSpPr>
          <p:nvPr/>
        </p:nvSpPr>
        <p:spPr bwMode="auto">
          <a:xfrm>
            <a:off x="5057775" y="3990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2" name="Oval 58"/>
          <p:cNvSpPr>
            <a:spLocks noChangeArrowheads="1"/>
          </p:cNvSpPr>
          <p:nvPr/>
        </p:nvSpPr>
        <p:spPr bwMode="auto">
          <a:xfrm>
            <a:off x="3184525" y="5095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3" name="Oval 59"/>
          <p:cNvSpPr>
            <a:spLocks noChangeArrowheads="1"/>
          </p:cNvSpPr>
          <p:nvPr/>
        </p:nvSpPr>
        <p:spPr bwMode="auto">
          <a:xfrm>
            <a:off x="3279775" y="4886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4" name="Oval 60"/>
          <p:cNvSpPr>
            <a:spLocks noChangeArrowheads="1"/>
          </p:cNvSpPr>
          <p:nvPr/>
        </p:nvSpPr>
        <p:spPr bwMode="auto">
          <a:xfrm>
            <a:off x="3584575" y="4962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5" name="Oval 61"/>
          <p:cNvSpPr>
            <a:spLocks noChangeArrowheads="1"/>
          </p:cNvSpPr>
          <p:nvPr/>
        </p:nvSpPr>
        <p:spPr bwMode="auto">
          <a:xfrm>
            <a:off x="3743325" y="4975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6" name="Oval 62"/>
          <p:cNvSpPr>
            <a:spLocks noChangeArrowheads="1"/>
          </p:cNvSpPr>
          <p:nvPr/>
        </p:nvSpPr>
        <p:spPr bwMode="auto">
          <a:xfrm>
            <a:off x="3787775" y="4752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7" name="Oval 63"/>
          <p:cNvSpPr>
            <a:spLocks noChangeArrowheads="1"/>
          </p:cNvSpPr>
          <p:nvPr/>
        </p:nvSpPr>
        <p:spPr bwMode="auto">
          <a:xfrm>
            <a:off x="3984625" y="4727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8" name="Oval 64"/>
          <p:cNvSpPr>
            <a:spLocks noChangeArrowheads="1"/>
          </p:cNvSpPr>
          <p:nvPr/>
        </p:nvSpPr>
        <p:spPr bwMode="auto">
          <a:xfrm>
            <a:off x="4073525" y="4441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09" name="Oval 65"/>
          <p:cNvSpPr>
            <a:spLocks noChangeArrowheads="1"/>
          </p:cNvSpPr>
          <p:nvPr/>
        </p:nvSpPr>
        <p:spPr bwMode="auto">
          <a:xfrm>
            <a:off x="3876675" y="4384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0" name="Oval 66"/>
          <p:cNvSpPr>
            <a:spLocks noChangeArrowheads="1"/>
          </p:cNvSpPr>
          <p:nvPr/>
        </p:nvSpPr>
        <p:spPr bwMode="auto">
          <a:xfrm>
            <a:off x="3641725" y="43021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1" name="Oval 67"/>
          <p:cNvSpPr>
            <a:spLocks noChangeArrowheads="1"/>
          </p:cNvSpPr>
          <p:nvPr/>
        </p:nvSpPr>
        <p:spPr bwMode="auto">
          <a:xfrm>
            <a:off x="3654425" y="41370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2" name="Oval 68"/>
          <p:cNvSpPr>
            <a:spLocks noChangeArrowheads="1"/>
          </p:cNvSpPr>
          <p:nvPr/>
        </p:nvSpPr>
        <p:spPr bwMode="auto">
          <a:xfrm>
            <a:off x="3921125" y="416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3" name="Oval 69"/>
          <p:cNvSpPr>
            <a:spLocks noChangeArrowheads="1"/>
          </p:cNvSpPr>
          <p:nvPr/>
        </p:nvSpPr>
        <p:spPr bwMode="auto">
          <a:xfrm>
            <a:off x="3978275" y="3965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4" name="Oval 70"/>
          <p:cNvSpPr>
            <a:spLocks noChangeArrowheads="1"/>
          </p:cNvSpPr>
          <p:nvPr/>
        </p:nvSpPr>
        <p:spPr bwMode="auto">
          <a:xfrm>
            <a:off x="4257675" y="4346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5" name="Oval 71"/>
          <p:cNvSpPr>
            <a:spLocks noChangeArrowheads="1"/>
          </p:cNvSpPr>
          <p:nvPr/>
        </p:nvSpPr>
        <p:spPr bwMode="auto">
          <a:xfrm>
            <a:off x="4371975" y="4492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6" name="Oval 72"/>
          <p:cNvSpPr>
            <a:spLocks noChangeArrowheads="1"/>
          </p:cNvSpPr>
          <p:nvPr/>
        </p:nvSpPr>
        <p:spPr bwMode="auto">
          <a:xfrm>
            <a:off x="4613275" y="4759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7" name="Oval 73"/>
          <p:cNvSpPr>
            <a:spLocks noChangeArrowheads="1"/>
          </p:cNvSpPr>
          <p:nvPr/>
        </p:nvSpPr>
        <p:spPr bwMode="auto">
          <a:xfrm>
            <a:off x="4797425" y="483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8" name="Oval 74"/>
          <p:cNvSpPr>
            <a:spLocks noChangeArrowheads="1"/>
          </p:cNvSpPr>
          <p:nvPr/>
        </p:nvSpPr>
        <p:spPr bwMode="auto">
          <a:xfrm>
            <a:off x="4625975" y="454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19" name="Oval 75"/>
          <p:cNvSpPr>
            <a:spLocks noChangeArrowheads="1"/>
          </p:cNvSpPr>
          <p:nvPr/>
        </p:nvSpPr>
        <p:spPr bwMode="auto">
          <a:xfrm>
            <a:off x="4410075" y="4327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0" name="Oval 76"/>
          <p:cNvSpPr>
            <a:spLocks noChangeArrowheads="1"/>
          </p:cNvSpPr>
          <p:nvPr/>
        </p:nvSpPr>
        <p:spPr bwMode="auto">
          <a:xfrm>
            <a:off x="467677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1" name="Oval 77"/>
          <p:cNvSpPr>
            <a:spLocks noChangeArrowheads="1"/>
          </p:cNvSpPr>
          <p:nvPr/>
        </p:nvSpPr>
        <p:spPr bwMode="auto">
          <a:xfrm>
            <a:off x="4613275" y="4213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2" name="Oval 78"/>
          <p:cNvSpPr>
            <a:spLocks noChangeArrowheads="1"/>
          </p:cNvSpPr>
          <p:nvPr/>
        </p:nvSpPr>
        <p:spPr bwMode="auto">
          <a:xfrm>
            <a:off x="4283075" y="3959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3" name="Oval 79"/>
          <p:cNvSpPr>
            <a:spLocks noChangeArrowheads="1"/>
          </p:cNvSpPr>
          <p:nvPr/>
        </p:nvSpPr>
        <p:spPr bwMode="auto">
          <a:xfrm>
            <a:off x="4257675" y="3717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4" name="Oval 80"/>
          <p:cNvSpPr>
            <a:spLocks noChangeArrowheads="1"/>
          </p:cNvSpPr>
          <p:nvPr/>
        </p:nvSpPr>
        <p:spPr bwMode="auto">
          <a:xfrm>
            <a:off x="41814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5" name="Oval 81"/>
          <p:cNvSpPr>
            <a:spLocks noChangeArrowheads="1"/>
          </p:cNvSpPr>
          <p:nvPr/>
        </p:nvSpPr>
        <p:spPr bwMode="auto">
          <a:xfrm>
            <a:off x="4448175" y="3768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6" name="Oval 82"/>
          <p:cNvSpPr>
            <a:spLocks noChangeArrowheads="1"/>
          </p:cNvSpPr>
          <p:nvPr/>
        </p:nvSpPr>
        <p:spPr bwMode="auto">
          <a:xfrm>
            <a:off x="44164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7" name="Oval 83"/>
          <p:cNvSpPr>
            <a:spLocks noChangeArrowheads="1"/>
          </p:cNvSpPr>
          <p:nvPr/>
        </p:nvSpPr>
        <p:spPr bwMode="auto">
          <a:xfrm>
            <a:off x="45116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8" name="Oval 84"/>
          <p:cNvSpPr>
            <a:spLocks noChangeArrowheads="1"/>
          </p:cNvSpPr>
          <p:nvPr/>
        </p:nvSpPr>
        <p:spPr bwMode="auto">
          <a:xfrm>
            <a:off x="4670425" y="403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29" name="Oval 85"/>
          <p:cNvSpPr>
            <a:spLocks noChangeArrowheads="1"/>
          </p:cNvSpPr>
          <p:nvPr/>
        </p:nvSpPr>
        <p:spPr bwMode="auto">
          <a:xfrm>
            <a:off x="4854575" y="397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0" name="Oval 86"/>
          <p:cNvSpPr>
            <a:spLocks noChangeArrowheads="1"/>
          </p:cNvSpPr>
          <p:nvPr/>
        </p:nvSpPr>
        <p:spPr bwMode="auto">
          <a:xfrm>
            <a:off x="49688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1" name="Oval 87"/>
          <p:cNvSpPr>
            <a:spLocks noChangeArrowheads="1"/>
          </p:cNvSpPr>
          <p:nvPr/>
        </p:nvSpPr>
        <p:spPr bwMode="auto">
          <a:xfrm>
            <a:off x="497522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2" name="Oval 88"/>
          <p:cNvSpPr>
            <a:spLocks noChangeArrowheads="1"/>
          </p:cNvSpPr>
          <p:nvPr/>
        </p:nvSpPr>
        <p:spPr bwMode="auto">
          <a:xfrm>
            <a:off x="4733925" y="3514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3" name="Oval 89"/>
          <p:cNvSpPr>
            <a:spLocks noChangeArrowheads="1"/>
          </p:cNvSpPr>
          <p:nvPr/>
        </p:nvSpPr>
        <p:spPr bwMode="auto">
          <a:xfrm>
            <a:off x="48545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4" name="Oval 90"/>
          <p:cNvSpPr>
            <a:spLocks noChangeArrowheads="1"/>
          </p:cNvSpPr>
          <p:nvPr/>
        </p:nvSpPr>
        <p:spPr bwMode="auto">
          <a:xfrm>
            <a:off x="4943475" y="3584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5" name="Oval 91"/>
          <p:cNvSpPr>
            <a:spLocks noChangeArrowheads="1"/>
          </p:cNvSpPr>
          <p:nvPr/>
        </p:nvSpPr>
        <p:spPr bwMode="auto">
          <a:xfrm>
            <a:off x="4848225" y="3470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6" name="Oval 92"/>
          <p:cNvSpPr>
            <a:spLocks noChangeArrowheads="1"/>
          </p:cNvSpPr>
          <p:nvPr/>
        </p:nvSpPr>
        <p:spPr bwMode="auto">
          <a:xfrm>
            <a:off x="4822825" y="327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7" name="Oval 93"/>
          <p:cNvSpPr>
            <a:spLocks noChangeArrowheads="1"/>
          </p:cNvSpPr>
          <p:nvPr/>
        </p:nvSpPr>
        <p:spPr bwMode="auto">
          <a:xfrm>
            <a:off x="4981575" y="4714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8" name="Oval 94"/>
          <p:cNvSpPr>
            <a:spLocks noChangeArrowheads="1"/>
          </p:cNvSpPr>
          <p:nvPr/>
        </p:nvSpPr>
        <p:spPr bwMode="auto">
          <a:xfrm>
            <a:off x="5140325" y="46894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39" name="Oval 95"/>
          <p:cNvSpPr>
            <a:spLocks noChangeArrowheads="1"/>
          </p:cNvSpPr>
          <p:nvPr/>
        </p:nvSpPr>
        <p:spPr bwMode="auto">
          <a:xfrm>
            <a:off x="5222875" y="4403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0" name="Oval 96"/>
          <p:cNvSpPr>
            <a:spLocks noChangeArrowheads="1"/>
          </p:cNvSpPr>
          <p:nvPr/>
        </p:nvSpPr>
        <p:spPr bwMode="auto">
          <a:xfrm>
            <a:off x="5153025" y="4130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1" name="Oval 97"/>
          <p:cNvSpPr>
            <a:spLocks noChangeArrowheads="1"/>
          </p:cNvSpPr>
          <p:nvPr/>
        </p:nvSpPr>
        <p:spPr bwMode="auto">
          <a:xfrm>
            <a:off x="4987925" y="38893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2" name="Oval 98"/>
          <p:cNvSpPr>
            <a:spLocks noChangeArrowheads="1"/>
          </p:cNvSpPr>
          <p:nvPr/>
        </p:nvSpPr>
        <p:spPr bwMode="auto">
          <a:xfrm>
            <a:off x="5127625" y="4003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3" name="Oval 99"/>
          <p:cNvSpPr>
            <a:spLocks noChangeArrowheads="1"/>
          </p:cNvSpPr>
          <p:nvPr/>
        </p:nvSpPr>
        <p:spPr bwMode="auto">
          <a:xfrm>
            <a:off x="5216525" y="3838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4" name="Oval 100"/>
          <p:cNvSpPr>
            <a:spLocks noChangeArrowheads="1"/>
          </p:cNvSpPr>
          <p:nvPr/>
        </p:nvSpPr>
        <p:spPr bwMode="auto">
          <a:xfrm>
            <a:off x="5064125" y="3832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5" name="Oval 101"/>
          <p:cNvSpPr>
            <a:spLocks noChangeArrowheads="1"/>
          </p:cNvSpPr>
          <p:nvPr/>
        </p:nvSpPr>
        <p:spPr bwMode="auto">
          <a:xfrm>
            <a:off x="5146675" y="3736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6" name="Oval 102"/>
          <p:cNvSpPr>
            <a:spLocks noChangeArrowheads="1"/>
          </p:cNvSpPr>
          <p:nvPr/>
        </p:nvSpPr>
        <p:spPr bwMode="auto">
          <a:xfrm>
            <a:off x="3076575" y="4746625"/>
            <a:ext cx="76200" cy="7461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5447" name="Oval 103"/>
          <p:cNvSpPr>
            <a:spLocks noChangeArrowheads="1"/>
          </p:cNvSpPr>
          <p:nvPr/>
        </p:nvSpPr>
        <p:spPr bwMode="auto">
          <a:xfrm>
            <a:off x="2660650" y="4311650"/>
            <a:ext cx="920750" cy="939800"/>
          </a:xfrm>
          <a:prstGeom prst="ellips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185448" name="Group 104"/>
          <p:cNvGrpSpPr>
            <a:grpSpLocks/>
          </p:cNvGrpSpPr>
          <p:nvPr/>
        </p:nvGrpSpPr>
        <p:grpSpPr bwMode="auto">
          <a:xfrm>
            <a:off x="2660650" y="2062163"/>
            <a:ext cx="2438400" cy="3570287"/>
            <a:chOff x="1676" y="1299"/>
            <a:chExt cx="1536" cy="2249"/>
          </a:xfrm>
        </p:grpSpPr>
        <p:sp>
          <p:nvSpPr>
            <p:cNvPr id="185449" name="Line 105"/>
            <p:cNvSpPr>
              <a:spLocks noChangeShapeType="1"/>
            </p:cNvSpPr>
            <p:nvPr/>
          </p:nvSpPr>
          <p:spPr bwMode="auto">
            <a:xfrm>
              <a:off x="1676" y="1836"/>
              <a:ext cx="1536" cy="17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85450" name="Line 106"/>
            <p:cNvSpPr>
              <a:spLocks noChangeShapeType="1"/>
            </p:cNvSpPr>
            <p:nvPr/>
          </p:nvSpPr>
          <p:spPr bwMode="auto">
            <a:xfrm flipV="1">
              <a:off x="2068" y="1299"/>
              <a:ext cx="1092" cy="9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265574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KNN in discriminating subspace</a:t>
            </a:r>
          </a:p>
        </p:txBody>
      </p:sp>
      <p:sp>
        <p:nvSpPr>
          <p:cNvPr id="187395" name="Text Box 3"/>
          <p:cNvSpPr txBox="1">
            <a:spLocks noChangeArrowheads="1"/>
          </p:cNvSpPr>
          <p:nvPr/>
        </p:nvSpPr>
        <p:spPr bwMode="auto">
          <a:xfrm>
            <a:off x="165100" y="1917700"/>
            <a:ext cx="355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Project Points onto the axis of the inter</a:t>
            </a:r>
            <a:r>
              <a:rPr lang="en-US"/>
              <a:t>-difference vector</a:t>
            </a:r>
            <a:endParaRPr lang="en-US" sz="2000"/>
          </a:p>
        </p:txBody>
      </p:sp>
      <p:sp>
        <p:nvSpPr>
          <p:cNvPr id="187396" name="Oval 4"/>
          <p:cNvSpPr>
            <a:spLocks noChangeArrowheads="1"/>
          </p:cNvSpPr>
          <p:nvPr/>
        </p:nvSpPr>
        <p:spPr bwMode="auto">
          <a:xfrm>
            <a:off x="3838575" y="2238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397" name="Oval 5"/>
          <p:cNvSpPr>
            <a:spLocks noChangeArrowheads="1"/>
          </p:cNvSpPr>
          <p:nvPr/>
        </p:nvSpPr>
        <p:spPr bwMode="auto">
          <a:xfrm>
            <a:off x="3924300" y="2066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398" name="Oval 6"/>
          <p:cNvSpPr>
            <a:spLocks noChangeArrowheads="1"/>
          </p:cNvSpPr>
          <p:nvPr/>
        </p:nvSpPr>
        <p:spPr bwMode="auto">
          <a:xfrm>
            <a:off x="4105275" y="197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399" name="Oval 7"/>
          <p:cNvSpPr>
            <a:spLocks noChangeArrowheads="1"/>
          </p:cNvSpPr>
          <p:nvPr/>
        </p:nvSpPr>
        <p:spPr bwMode="auto">
          <a:xfrm>
            <a:off x="4537075" y="2149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0" name="Oval 8"/>
          <p:cNvSpPr>
            <a:spLocks noChangeArrowheads="1"/>
          </p:cNvSpPr>
          <p:nvPr/>
        </p:nvSpPr>
        <p:spPr bwMode="auto">
          <a:xfrm>
            <a:off x="4524375" y="23018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1" name="Oval 9"/>
          <p:cNvSpPr>
            <a:spLocks noChangeArrowheads="1"/>
          </p:cNvSpPr>
          <p:nvPr/>
        </p:nvSpPr>
        <p:spPr bwMode="auto">
          <a:xfrm>
            <a:off x="4638675" y="24606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2" name="Oval 10"/>
          <p:cNvSpPr>
            <a:spLocks noChangeArrowheads="1"/>
          </p:cNvSpPr>
          <p:nvPr/>
        </p:nvSpPr>
        <p:spPr bwMode="auto">
          <a:xfrm>
            <a:off x="4645025" y="26638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3" name="Oval 11"/>
          <p:cNvSpPr>
            <a:spLocks noChangeArrowheads="1"/>
          </p:cNvSpPr>
          <p:nvPr/>
        </p:nvSpPr>
        <p:spPr bwMode="auto">
          <a:xfrm>
            <a:off x="4581525" y="2803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4" name="Oval 12"/>
          <p:cNvSpPr>
            <a:spLocks noChangeArrowheads="1"/>
          </p:cNvSpPr>
          <p:nvPr/>
        </p:nvSpPr>
        <p:spPr bwMode="auto">
          <a:xfrm>
            <a:off x="4251325" y="2638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5" name="Oval 13"/>
          <p:cNvSpPr>
            <a:spLocks noChangeArrowheads="1"/>
          </p:cNvSpPr>
          <p:nvPr/>
        </p:nvSpPr>
        <p:spPr bwMode="auto">
          <a:xfrm>
            <a:off x="4054475" y="2530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6" name="Oval 14"/>
          <p:cNvSpPr>
            <a:spLocks noChangeArrowheads="1"/>
          </p:cNvSpPr>
          <p:nvPr/>
        </p:nvSpPr>
        <p:spPr bwMode="auto">
          <a:xfrm>
            <a:off x="3876675" y="25685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7" name="Oval 15"/>
          <p:cNvSpPr>
            <a:spLocks noChangeArrowheads="1"/>
          </p:cNvSpPr>
          <p:nvPr/>
        </p:nvSpPr>
        <p:spPr bwMode="auto">
          <a:xfrm>
            <a:off x="3857625" y="27463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8" name="Oval 16"/>
          <p:cNvSpPr>
            <a:spLocks noChangeArrowheads="1"/>
          </p:cNvSpPr>
          <p:nvPr/>
        </p:nvSpPr>
        <p:spPr bwMode="auto">
          <a:xfrm>
            <a:off x="3819525" y="29305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09" name="Oval 17"/>
          <p:cNvSpPr>
            <a:spLocks noChangeArrowheads="1"/>
          </p:cNvSpPr>
          <p:nvPr/>
        </p:nvSpPr>
        <p:spPr bwMode="auto">
          <a:xfrm>
            <a:off x="3552825" y="2828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0" name="Oval 18"/>
          <p:cNvSpPr>
            <a:spLocks noChangeArrowheads="1"/>
          </p:cNvSpPr>
          <p:nvPr/>
        </p:nvSpPr>
        <p:spPr bwMode="auto">
          <a:xfrm>
            <a:off x="3413125" y="27971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1" name="Oval 19"/>
          <p:cNvSpPr>
            <a:spLocks noChangeArrowheads="1"/>
          </p:cNvSpPr>
          <p:nvPr/>
        </p:nvSpPr>
        <p:spPr bwMode="auto">
          <a:xfrm>
            <a:off x="3254375" y="2981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2" name="Oval 20"/>
          <p:cNvSpPr>
            <a:spLocks noChangeArrowheads="1"/>
          </p:cNvSpPr>
          <p:nvPr/>
        </p:nvSpPr>
        <p:spPr bwMode="auto">
          <a:xfrm>
            <a:off x="3406775" y="2987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3" name="Oval 21"/>
          <p:cNvSpPr>
            <a:spLocks noChangeArrowheads="1"/>
          </p:cNvSpPr>
          <p:nvPr/>
        </p:nvSpPr>
        <p:spPr bwMode="auto">
          <a:xfrm>
            <a:off x="3597275" y="3082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4" name="Oval 22"/>
          <p:cNvSpPr>
            <a:spLocks noChangeArrowheads="1"/>
          </p:cNvSpPr>
          <p:nvPr/>
        </p:nvSpPr>
        <p:spPr bwMode="auto">
          <a:xfrm>
            <a:off x="3476625" y="3355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5" name="Oval 23"/>
          <p:cNvSpPr>
            <a:spLocks noChangeArrowheads="1"/>
          </p:cNvSpPr>
          <p:nvPr/>
        </p:nvSpPr>
        <p:spPr bwMode="auto">
          <a:xfrm>
            <a:off x="4606925" y="3038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6" name="Oval 24"/>
          <p:cNvSpPr>
            <a:spLocks noChangeArrowheads="1"/>
          </p:cNvSpPr>
          <p:nvPr/>
        </p:nvSpPr>
        <p:spPr bwMode="auto">
          <a:xfrm>
            <a:off x="4098925" y="2860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7" name="Oval 25"/>
          <p:cNvSpPr>
            <a:spLocks noChangeArrowheads="1"/>
          </p:cNvSpPr>
          <p:nvPr/>
        </p:nvSpPr>
        <p:spPr bwMode="auto">
          <a:xfrm>
            <a:off x="4251325" y="3013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8" name="Oval 26"/>
          <p:cNvSpPr>
            <a:spLocks noChangeArrowheads="1"/>
          </p:cNvSpPr>
          <p:nvPr/>
        </p:nvSpPr>
        <p:spPr bwMode="auto">
          <a:xfrm>
            <a:off x="4403725" y="31654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19" name="Oval 27"/>
          <p:cNvSpPr>
            <a:spLocks noChangeArrowheads="1"/>
          </p:cNvSpPr>
          <p:nvPr/>
        </p:nvSpPr>
        <p:spPr bwMode="auto">
          <a:xfrm>
            <a:off x="3997325" y="3146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0" name="Oval 28"/>
          <p:cNvSpPr>
            <a:spLocks noChangeArrowheads="1"/>
          </p:cNvSpPr>
          <p:nvPr/>
        </p:nvSpPr>
        <p:spPr bwMode="auto">
          <a:xfrm>
            <a:off x="4137025" y="32734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1" name="Oval 29"/>
          <p:cNvSpPr>
            <a:spLocks noChangeArrowheads="1"/>
          </p:cNvSpPr>
          <p:nvPr/>
        </p:nvSpPr>
        <p:spPr bwMode="auto">
          <a:xfrm>
            <a:off x="3933825" y="32861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2" name="Oval 30"/>
          <p:cNvSpPr>
            <a:spLocks noChangeArrowheads="1"/>
          </p:cNvSpPr>
          <p:nvPr/>
        </p:nvSpPr>
        <p:spPr bwMode="auto">
          <a:xfrm>
            <a:off x="3635375" y="349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3" name="Oval 31"/>
          <p:cNvSpPr>
            <a:spLocks noChangeArrowheads="1"/>
          </p:cNvSpPr>
          <p:nvPr/>
        </p:nvSpPr>
        <p:spPr bwMode="auto">
          <a:xfrm>
            <a:off x="2867025" y="36163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4" name="Oval 32"/>
          <p:cNvSpPr>
            <a:spLocks noChangeArrowheads="1"/>
          </p:cNvSpPr>
          <p:nvPr/>
        </p:nvSpPr>
        <p:spPr bwMode="auto">
          <a:xfrm>
            <a:off x="2949575" y="3844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5" name="Oval 33"/>
          <p:cNvSpPr>
            <a:spLocks noChangeArrowheads="1"/>
          </p:cNvSpPr>
          <p:nvPr/>
        </p:nvSpPr>
        <p:spPr bwMode="auto">
          <a:xfrm>
            <a:off x="2968625" y="42640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6" name="Oval 34"/>
          <p:cNvSpPr>
            <a:spLocks noChangeArrowheads="1"/>
          </p:cNvSpPr>
          <p:nvPr/>
        </p:nvSpPr>
        <p:spPr bwMode="auto">
          <a:xfrm>
            <a:off x="3146425" y="43719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7" name="Oval 35"/>
          <p:cNvSpPr>
            <a:spLocks noChangeArrowheads="1"/>
          </p:cNvSpPr>
          <p:nvPr/>
        </p:nvSpPr>
        <p:spPr bwMode="auto">
          <a:xfrm>
            <a:off x="2968625" y="4511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8" name="Oval 36"/>
          <p:cNvSpPr>
            <a:spLocks noChangeArrowheads="1"/>
          </p:cNvSpPr>
          <p:nvPr/>
        </p:nvSpPr>
        <p:spPr bwMode="auto">
          <a:xfrm>
            <a:off x="2835275" y="4479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29" name="Oval 37"/>
          <p:cNvSpPr>
            <a:spLocks noChangeArrowheads="1"/>
          </p:cNvSpPr>
          <p:nvPr/>
        </p:nvSpPr>
        <p:spPr bwMode="auto">
          <a:xfrm>
            <a:off x="2695575" y="46640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0" name="Oval 38"/>
          <p:cNvSpPr>
            <a:spLocks noChangeArrowheads="1"/>
          </p:cNvSpPr>
          <p:nvPr/>
        </p:nvSpPr>
        <p:spPr bwMode="auto">
          <a:xfrm>
            <a:off x="2670175" y="476567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1" name="Oval 39"/>
          <p:cNvSpPr>
            <a:spLocks noChangeArrowheads="1"/>
          </p:cNvSpPr>
          <p:nvPr/>
        </p:nvSpPr>
        <p:spPr bwMode="auto">
          <a:xfrm>
            <a:off x="3489325" y="3717925"/>
            <a:ext cx="69850" cy="61913"/>
          </a:xfrm>
          <a:prstGeom prst="ellipse">
            <a:avLst/>
          </a:prstGeom>
          <a:solidFill>
            <a:srgbClr val="E27E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2" name="Oval 40"/>
          <p:cNvSpPr>
            <a:spLocks noChangeArrowheads="1"/>
          </p:cNvSpPr>
          <p:nvPr/>
        </p:nvSpPr>
        <p:spPr bwMode="auto">
          <a:xfrm>
            <a:off x="5483225" y="2682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3" name="Oval 41"/>
          <p:cNvSpPr>
            <a:spLocks noChangeArrowheads="1"/>
          </p:cNvSpPr>
          <p:nvPr/>
        </p:nvSpPr>
        <p:spPr bwMode="auto">
          <a:xfrm>
            <a:off x="5635625" y="2835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4" name="Oval 42"/>
          <p:cNvSpPr>
            <a:spLocks noChangeArrowheads="1"/>
          </p:cNvSpPr>
          <p:nvPr/>
        </p:nvSpPr>
        <p:spPr bwMode="auto">
          <a:xfrm>
            <a:off x="5356225" y="270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5" name="Oval 43"/>
          <p:cNvSpPr>
            <a:spLocks noChangeArrowheads="1"/>
          </p:cNvSpPr>
          <p:nvPr/>
        </p:nvSpPr>
        <p:spPr bwMode="auto">
          <a:xfrm>
            <a:off x="5508625" y="2854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6" name="Oval 44"/>
          <p:cNvSpPr>
            <a:spLocks noChangeArrowheads="1"/>
          </p:cNvSpPr>
          <p:nvPr/>
        </p:nvSpPr>
        <p:spPr bwMode="auto">
          <a:xfrm>
            <a:off x="5432425" y="276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7" name="Oval 45"/>
          <p:cNvSpPr>
            <a:spLocks noChangeArrowheads="1"/>
          </p:cNvSpPr>
          <p:nvPr/>
        </p:nvSpPr>
        <p:spPr bwMode="auto">
          <a:xfrm>
            <a:off x="5584825" y="2917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8" name="Oval 46"/>
          <p:cNvSpPr>
            <a:spLocks noChangeArrowheads="1"/>
          </p:cNvSpPr>
          <p:nvPr/>
        </p:nvSpPr>
        <p:spPr bwMode="auto">
          <a:xfrm>
            <a:off x="5470525" y="2968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39" name="Oval 47"/>
          <p:cNvSpPr>
            <a:spLocks noChangeArrowheads="1"/>
          </p:cNvSpPr>
          <p:nvPr/>
        </p:nvSpPr>
        <p:spPr bwMode="auto">
          <a:xfrm>
            <a:off x="5267325" y="289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0" name="Oval 48"/>
          <p:cNvSpPr>
            <a:spLocks noChangeArrowheads="1"/>
          </p:cNvSpPr>
          <p:nvPr/>
        </p:nvSpPr>
        <p:spPr bwMode="auto">
          <a:xfrm>
            <a:off x="5419725" y="3051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1" name="Oval 49"/>
          <p:cNvSpPr>
            <a:spLocks noChangeArrowheads="1"/>
          </p:cNvSpPr>
          <p:nvPr/>
        </p:nvSpPr>
        <p:spPr bwMode="auto">
          <a:xfrm>
            <a:off x="5451475" y="3311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2" name="Oval 50"/>
          <p:cNvSpPr>
            <a:spLocks noChangeArrowheads="1"/>
          </p:cNvSpPr>
          <p:nvPr/>
        </p:nvSpPr>
        <p:spPr bwMode="auto">
          <a:xfrm>
            <a:off x="5248275" y="3241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3" name="Oval 51"/>
          <p:cNvSpPr>
            <a:spLocks noChangeArrowheads="1"/>
          </p:cNvSpPr>
          <p:nvPr/>
        </p:nvSpPr>
        <p:spPr bwMode="auto">
          <a:xfrm>
            <a:off x="5400675" y="3394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4" name="Oval 52"/>
          <p:cNvSpPr>
            <a:spLocks noChangeArrowheads="1"/>
          </p:cNvSpPr>
          <p:nvPr/>
        </p:nvSpPr>
        <p:spPr bwMode="auto">
          <a:xfrm>
            <a:off x="5292725" y="34321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5" name="Oval 53"/>
          <p:cNvSpPr>
            <a:spLocks noChangeArrowheads="1"/>
          </p:cNvSpPr>
          <p:nvPr/>
        </p:nvSpPr>
        <p:spPr bwMode="auto">
          <a:xfrm>
            <a:off x="5013325" y="3298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6" name="Oval 54"/>
          <p:cNvSpPr>
            <a:spLocks noChangeArrowheads="1"/>
          </p:cNvSpPr>
          <p:nvPr/>
        </p:nvSpPr>
        <p:spPr bwMode="auto">
          <a:xfrm>
            <a:off x="5089525" y="3362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7" name="Oval 55"/>
          <p:cNvSpPr>
            <a:spLocks noChangeArrowheads="1"/>
          </p:cNvSpPr>
          <p:nvPr/>
        </p:nvSpPr>
        <p:spPr bwMode="auto">
          <a:xfrm>
            <a:off x="5127625" y="356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8" name="Oval 56"/>
          <p:cNvSpPr>
            <a:spLocks noChangeArrowheads="1"/>
          </p:cNvSpPr>
          <p:nvPr/>
        </p:nvSpPr>
        <p:spPr bwMode="auto">
          <a:xfrm>
            <a:off x="50768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49" name="Oval 57"/>
          <p:cNvSpPr>
            <a:spLocks noChangeArrowheads="1"/>
          </p:cNvSpPr>
          <p:nvPr/>
        </p:nvSpPr>
        <p:spPr bwMode="auto">
          <a:xfrm>
            <a:off x="5057775" y="3990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0" name="Oval 58"/>
          <p:cNvSpPr>
            <a:spLocks noChangeArrowheads="1"/>
          </p:cNvSpPr>
          <p:nvPr/>
        </p:nvSpPr>
        <p:spPr bwMode="auto">
          <a:xfrm>
            <a:off x="3184525" y="5095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1" name="Oval 59"/>
          <p:cNvSpPr>
            <a:spLocks noChangeArrowheads="1"/>
          </p:cNvSpPr>
          <p:nvPr/>
        </p:nvSpPr>
        <p:spPr bwMode="auto">
          <a:xfrm>
            <a:off x="3279775" y="4886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2" name="Oval 60"/>
          <p:cNvSpPr>
            <a:spLocks noChangeArrowheads="1"/>
          </p:cNvSpPr>
          <p:nvPr/>
        </p:nvSpPr>
        <p:spPr bwMode="auto">
          <a:xfrm>
            <a:off x="3584575" y="4962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3" name="Oval 61"/>
          <p:cNvSpPr>
            <a:spLocks noChangeArrowheads="1"/>
          </p:cNvSpPr>
          <p:nvPr/>
        </p:nvSpPr>
        <p:spPr bwMode="auto">
          <a:xfrm>
            <a:off x="3743325" y="4975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4" name="Oval 62"/>
          <p:cNvSpPr>
            <a:spLocks noChangeArrowheads="1"/>
          </p:cNvSpPr>
          <p:nvPr/>
        </p:nvSpPr>
        <p:spPr bwMode="auto">
          <a:xfrm>
            <a:off x="3787775" y="4752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5" name="Oval 63"/>
          <p:cNvSpPr>
            <a:spLocks noChangeArrowheads="1"/>
          </p:cNvSpPr>
          <p:nvPr/>
        </p:nvSpPr>
        <p:spPr bwMode="auto">
          <a:xfrm>
            <a:off x="3984625" y="4727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6" name="Oval 64"/>
          <p:cNvSpPr>
            <a:spLocks noChangeArrowheads="1"/>
          </p:cNvSpPr>
          <p:nvPr/>
        </p:nvSpPr>
        <p:spPr bwMode="auto">
          <a:xfrm>
            <a:off x="4073525" y="4441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7" name="Oval 65"/>
          <p:cNvSpPr>
            <a:spLocks noChangeArrowheads="1"/>
          </p:cNvSpPr>
          <p:nvPr/>
        </p:nvSpPr>
        <p:spPr bwMode="auto">
          <a:xfrm>
            <a:off x="3876675" y="4384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8" name="Oval 66"/>
          <p:cNvSpPr>
            <a:spLocks noChangeArrowheads="1"/>
          </p:cNvSpPr>
          <p:nvPr/>
        </p:nvSpPr>
        <p:spPr bwMode="auto">
          <a:xfrm>
            <a:off x="3641725" y="43021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59" name="Oval 67"/>
          <p:cNvSpPr>
            <a:spLocks noChangeArrowheads="1"/>
          </p:cNvSpPr>
          <p:nvPr/>
        </p:nvSpPr>
        <p:spPr bwMode="auto">
          <a:xfrm>
            <a:off x="3654425" y="41370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0" name="Oval 68"/>
          <p:cNvSpPr>
            <a:spLocks noChangeArrowheads="1"/>
          </p:cNvSpPr>
          <p:nvPr/>
        </p:nvSpPr>
        <p:spPr bwMode="auto">
          <a:xfrm>
            <a:off x="3921125" y="4168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1" name="Oval 69"/>
          <p:cNvSpPr>
            <a:spLocks noChangeArrowheads="1"/>
          </p:cNvSpPr>
          <p:nvPr/>
        </p:nvSpPr>
        <p:spPr bwMode="auto">
          <a:xfrm>
            <a:off x="3978275" y="3965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2" name="Oval 70"/>
          <p:cNvSpPr>
            <a:spLocks noChangeArrowheads="1"/>
          </p:cNvSpPr>
          <p:nvPr/>
        </p:nvSpPr>
        <p:spPr bwMode="auto">
          <a:xfrm>
            <a:off x="4257675" y="4346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3" name="Oval 71"/>
          <p:cNvSpPr>
            <a:spLocks noChangeArrowheads="1"/>
          </p:cNvSpPr>
          <p:nvPr/>
        </p:nvSpPr>
        <p:spPr bwMode="auto">
          <a:xfrm>
            <a:off x="4371975" y="44926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4" name="Oval 72"/>
          <p:cNvSpPr>
            <a:spLocks noChangeArrowheads="1"/>
          </p:cNvSpPr>
          <p:nvPr/>
        </p:nvSpPr>
        <p:spPr bwMode="auto">
          <a:xfrm>
            <a:off x="4613275" y="47593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5" name="Oval 73"/>
          <p:cNvSpPr>
            <a:spLocks noChangeArrowheads="1"/>
          </p:cNvSpPr>
          <p:nvPr/>
        </p:nvSpPr>
        <p:spPr bwMode="auto">
          <a:xfrm>
            <a:off x="4797425" y="4835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6" name="Oval 74"/>
          <p:cNvSpPr>
            <a:spLocks noChangeArrowheads="1"/>
          </p:cNvSpPr>
          <p:nvPr/>
        </p:nvSpPr>
        <p:spPr bwMode="auto">
          <a:xfrm>
            <a:off x="4625975" y="454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7" name="Oval 75"/>
          <p:cNvSpPr>
            <a:spLocks noChangeArrowheads="1"/>
          </p:cNvSpPr>
          <p:nvPr/>
        </p:nvSpPr>
        <p:spPr bwMode="auto">
          <a:xfrm>
            <a:off x="4410075" y="43275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8" name="Oval 76"/>
          <p:cNvSpPr>
            <a:spLocks noChangeArrowheads="1"/>
          </p:cNvSpPr>
          <p:nvPr/>
        </p:nvSpPr>
        <p:spPr bwMode="auto">
          <a:xfrm>
            <a:off x="467677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69" name="Oval 77"/>
          <p:cNvSpPr>
            <a:spLocks noChangeArrowheads="1"/>
          </p:cNvSpPr>
          <p:nvPr/>
        </p:nvSpPr>
        <p:spPr bwMode="auto">
          <a:xfrm>
            <a:off x="4613275" y="4213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0" name="Oval 78"/>
          <p:cNvSpPr>
            <a:spLocks noChangeArrowheads="1"/>
          </p:cNvSpPr>
          <p:nvPr/>
        </p:nvSpPr>
        <p:spPr bwMode="auto">
          <a:xfrm>
            <a:off x="4283075" y="3959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1" name="Oval 79"/>
          <p:cNvSpPr>
            <a:spLocks noChangeArrowheads="1"/>
          </p:cNvSpPr>
          <p:nvPr/>
        </p:nvSpPr>
        <p:spPr bwMode="auto">
          <a:xfrm>
            <a:off x="4257675" y="3717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2" name="Oval 80"/>
          <p:cNvSpPr>
            <a:spLocks noChangeArrowheads="1"/>
          </p:cNvSpPr>
          <p:nvPr/>
        </p:nvSpPr>
        <p:spPr bwMode="auto">
          <a:xfrm>
            <a:off x="41814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3" name="Oval 81"/>
          <p:cNvSpPr>
            <a:spLocks noChangeArrowheads="1"/>
          </p:cNvSpPr>
          <p:nvPr/>
        </p:nvSpPr>
        <p:spPr bwMode="auto">
          <a:xfrm>
            <a:off x="4448175" y="3768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4" name="Oval 82"/>
          <p:cNvSpPr>
            <a:spLocks noChangeArrowheads="1"/>
          </p:cNvSpPr>
          <p:nvPr/>
        </p:nvSpPr>
        <p:spPr bwMode="auto">
          <a:xfrm>
            <a:off x="4416425" y="36480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5" name="Oval 83"/>
          <p:cNvSpPr>
            <a:spLocks noChangeArrowheads="1"/>
          </p:cNvSpPr>
          <p:nvPr/>
        </p:nvSpPr>
        <p:spPr bwMode="auto">
          <a:xfrm>
            <a:off x="45116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6" name="Oval 84"/>
          <p:cNvSpPr>
            <a:spLocks noChangeArrowheads="1"/>
          </p:cNvSpPr>
          <p:nvPr/>
        </p:nvSpPr>
        <p:spPr bwMode="auto">
          <a:xfrm>
            <a:off x="4670425" y="40354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7" name="Oval 85"/>
          <p:cNvSpPr>
            <a:spLocks noChangeArrowheads="1"/>
          </p:cNvSpPr>
          <p:nvPr/>
        </p:nvSpPr>
        <p:spPr bwMode="auto">
          <a:xfrm>
            <a:off x="4854575" y="39719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8" name="Oval 86"/>
          <p:cNvSpPr>
            <a:spLocks noChangeArrowheads="1"/>
          </p:cNvSpPr>
          <p:nvPr/>
        </p:nvSpPr>
        <p:spPr bwMode="auto">
          <a:xfrm>
            <a:off x="4968875" y="4079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79" name="Oval 87"/>
          <p:cNvSpPr>
            <a:spLocks noChangeArrowheads="1"/>
          </p:cNvSpPr>
          <p:nvPr/>
        </p:nvSpPr>
        <p:spPr bwMode="auto">
          <a:xfrm>
            <a:off x="4975225" y="43148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0" name="Oval 88"/>
          <p:cNvSpPr>
            <a:spLocks noChangeArrowheads="1"/>
          </p:cNvSpPr>
          <p:nvPr/>
        </p:nvSpPr>
        <p:spPr bwMode="auto">
          <a:xfrm>
            <a:off x="4733925" y="3514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1" name="Oval 89"/>
          <p:cNvSpPr>
            <a:spLocks noChangeArrowheads="1"/>
          </p:cNvSpPr>
          <p:nvPr/>
        </p:nvSpPr>
        <p:spPr bwMode="auto">
          <a:xfrm>
            <a:off x="4854575" y="3597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2" name="Oval 90"/>
          <p:cNvSpPr>
            <a:spLocks noChangeArrowheads="1"/>
          </p:cNvSpPr>
          <p:nvPr/>
        </p:nvSpPr>
        <p:spPr bwMode="auto">
          <a:xfrm>
            <a:off x="4943475" y="3584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3" name="Oval 91"/>
          <p:cNvSpPr>
            <a:spLocks noChangeArrowheads="1"/>
          </p:cNvSpPr>
          <p:nvPr/>
        </p:nvSpPr>
        <p:spPr bwMode="auto">
          <a:xfrm>
            <a:off x="4848225" y="34702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4" name="Oval 92"/>
          <p:cNvSpPr>
            <a:spLocks noChangeArrowheads="1"/>
          </p:cNvSpPr>
          <p:nvPr/>
        </p:nvSpPr>
        <p:spPr bwMode="auto">
          <a:xfrm>
            <a:off x="4822825" y="32797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5" name="Oval 93"/>
          <p:cNvSpPr>
            <a:spLocks noChangeArrowheads="1"/>
          </p:cNvSpPr>
          <p:nvPr/>
        </p:nvSpPr>
        <p:spPr bwMode="auto">
          <a:xfrm>
            <a:off x="4981575" y="47148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6" name="Oval 94"/>
          <p:cNvSpPr>
            <a:spLocks noChangeArrowheads="1"/>
          </p:cNvSpPr>
          <p:nvPr/>
        </p:nvSpPr>
        <p:spPr bwMode="auto">
          <a:xfrm>
            <a:off x="5140325" y="46894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7" name="Oval 95"/>
          <p:cNvSpPr>
            <a:spLocks noChangeArrowheads="1"/>
          </p:cNvSpPr>
          <p:nvPr/>
        </p:nvSpPr>
        <p:spPr bwMode="auto">
          <a:xfrm>
            <a:off x="5222875" y="44037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8" name="Oval 96"/>
          <p:cNvSpPr>
            <a:spLocks noChangeArrowheads="1"/>
          </p:cNvSpPr>
          <p:nvPr/>
        </p:nvSpPr>
        <p:spPr bwMode="auto">
          <a:xfrm>
            <a:off x="5153025" y="4130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89" name="Oval 97"/>
          <p:cNvSpPr>
            <a:spLocks noChangeArrowheads="1"/>
          </p:cNvSpPr>
          <p:nvPr/>
        </p:nvSpPr>
        <p:spPr bwMode="auto">
          <a:xfrm>
            <a:off x="4987925" y="38893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90" name="Oval 98"/>
          <p:cNvSpPr>
            <a:spLocks noChangeArrowheads="1"/>
          </p:cNvSpPr>
          <p:nvPr/>
        </p:nvSpPr>
        <p:spPr bwMode="auto">
          <a:xfrm>
            <a:off x="5127625" y="40036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91" name="Oval 99"/>
          <p:cNvSpPr>
            <a:spLocks noChangeArrowheads="1"/>
          </p:cNvSpPr>
          <p:nvPr/>
        </p:nvSpPr>
        <p:spPr bwMode="auto">
          <a:xfrm>
            <a:off x="5216525" y="38385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92" name="Oval 100"/>
          <p:cNvSpPr>
            <a:spLocks noChangeArrowheads="1"/>
          </p:cNvSpPr>
          <p:nvPr/>
        </p:nvSpPr>
        <p:spPr bwMode="auto">
          <a:xfrm>
            <a:off x="5064125" y="383222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93" name="Oval 101"/>
          <p:cNvSpPr>
            <a:spLocks noChangeArrowheads="1"/>
          </p:cNvSpPr>
          <p:nvPr/>
        </p:nvSpPr>
        <p:spPr bwMode="auto">
          <a:xfrm>
            <a:off x="5146675" y="3736975"/>
            <a:ext cx="69850" cy="61913"/>
          </a:xfrm>
          <a:prstGeom prst="ellipse">
            <a:avLst/>
          </a:prstGeom>
          <a:solidFill>
            <a:srgbClr val="94BA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7494" name="Oval 102"/>
          <p:cNvSpPr>
            <a:spLocks noChangeArrowheads="1"/>
          </p:cNvSpPr>
          <p:nvPr/>
        </p:nvSpPr>
        <p:spPr bwMode="auto">
          <a:xfrm>
            <a:off x="3076575" y="4746625"/>
            <a:ext cx="76200" cy="7461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grpSp>
        <p:nvGrpSpPr>
          <p:cNvPr id="187496" name="Group 104"/>
          <p:cNvGrpSpPr>
            <a:grpSpLocks/>
          </p:cNvGrpSpPr>
          <p:nvPr/>
        </p:nvGrpSpPr>
        <p:grpSpPr bwMode="auto">
          <a:xfrm>
            <a:off x="2660650" y="2062163"/>
            <a:ext cx="2438400" cy="3570287"/>
            <a:chOff x="1676" y="1299"/>
            <a:chExt cx="1536" cy="2249"/>
          </a:xfrm>
        </p:grpSpPr>
        <p:sp>
          <p:nvSpPr>
            <p:cNvPr id="187497" name="Line 105"/>
            <p:cNvSpPr>
              <a:spLocks noChangeShapeType="1"/>
            </p:cNvSpPr>
            <p:nvPr/>
          </p:nvSpPr>
          <p:spPr bwMode="auto">
            <a:xfrm>
              <a:off x="1676" y="1836"/>
              <a:ext cx="1536" cy="17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87498" name="Line 106"/>
            <p:cNvSpPr>
              <a:spLocks noChangeShapeType="1"/>
            </p:cNvSpPr>
            <p:nvPr/>
          </p:nvSpPr>
          <p:spPr bwMode="auto">
            <a:xfrm flipV="1">
              <a:off x="2068" y="1299"/>
              <a:ext cx="1092" cy="9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87499" name="Line 107"/>
          <p:cNvSpPr>
            <a:spLocks noChangeShapeType="1"/>
          </p:cNvSpPr>
          <p:nvPr/>
        </p:nvSpPr>
        <p:spPr bwMode="auto">
          <a:xfrm flipV="1">
            <a:off x="2908300" y="3429000"/>
            <a:ext cx="215900" cy="21590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0" name="Line 108"/>
          <p:cNvSpPr>
            <a:spLocks noChangeShapeType="1"/>
          </p:cNvSpPr>
          <p:nvPr/>
        </p:nvSpPr>
        <p:spPr bwMode="auto">
          <a:xfrm flipV="1">
            <a:off x="2984500" y="3581400"/>
            <a:ext cx="292100" cy="29210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1" name="Line 109"/>
          <p:cNvSpPr>
            <a:spLocks noChangeShapeType="1"/>
          </p:cNvSpPr>
          <p:nvPr/>
        </p:nvSpPr>
        <p:spPr bwMode="auto">
          <a:xfrm flipV="1">
            <a:off x="3016250" y="3829050"/>
            <a:ext cx="438150" cy="4381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2" name="Line 110"/>
          <p:cNvSpPr>
            <a:spLocks noChangeShapeType="1"/>
          </p:cNvSpPr>
          <p:nvPr/>
        </p:nvSpPr>
        <p:spPr bwMode="auto">
          <a:xfrm flipV="1">
            <a:off x="3200400" y="3994150"/>
            <a:ext cx="387350" cy="3873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3" name="Line 111"/>
          <p:cNvSpPr>
            <a:spLocks noChangeShapeType="1"/>
          </p:cNvSpPr>
          <p:nvPr/>
        </p:nvSpPr>
        <p:spPr bwMode="auto">
          <a:xfrm flipV="1">
            <a:off x="3022600" y="3994150"/>
            <a:ext cx="527050" cy="5270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4" name="Line 112"/>
          <p:cNvSpPr>
            <a:spLocks noChangeShapeType="1"/>
          </p:cNvSpPr>
          <p:nvPr/>
        </p:nvSpPr>
        <p:spPr bwMode="auto">
          <a:xfrm flipV="1">
            <a:off x="2876550" y="3898900"/>
            <a:ext cx="590550" cy="5905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5" name="Line 113"/>
          <p:cNvSpPr>
            <a:spLocks noChangeShapeType="1"/>
          </p:cNvSpPr>
          <p:nvPr/>
        </p:nvSpPr>
        <p:spPr bwMode="auto">
          <a:xfrm flipV="1">
            <a:off x="2717800" y="3962400"/>
            <a:ext cx="825500" cy="82550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6" name="Line 114"/>
          <p:cNvSpPr>
            <a:spLocks noChangeShapeType="1"/>
          </p:cNvSpPr>
          <p:nvPr/>
        </p:nvSpPr>
        <p:spPr bwMode="auto">
          <a:xfrm flipV="1">
            <a:off x="2755900" y="3911600"/>
            <a:ext cx="755650" cy="7556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7" name="Line 115"/>
          <p:cNvSpPr>
            <a:spLocks noChangeShapeType="1"/>
          </p:cNvSpPr>
          <p:nvPr/>
        </p:nvSpPr>
        <p:spPr bwMode="auto">
          <a:xfrm flipH="1">
            <a:off x="3543300" y="3321050"/>
            <a:ext cx="603250" cy="55880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8" name="Line 116"/>
          <p:cNvSpPr>
            <a:spLocks noChangeShapeType="1"/>
          </p:cNvSpPr>
          <p:nvPr/>
        </p:nvSpPr>
        <p:spPr bwMode="auto">
          <a:xfrm flipH="1">
            <a:off x="3622675" y="3219450"/>
            <a:ext cx="784225" cy="725488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09" name="Line 117"/>
          <p:cNvSpPr>
            <a:spLocks noChangeShapeType="1"/>
          </p:cNvSpPr>
          <p:nvPr/>
        </p:nvSpPr>
        <p:spPr bwMode="auto">
          <a:xfrm flipH="1">
            <a:off x="3643313" y="3092450"/>
            <a:ext cx="966787" cy="8953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0" name="Line 118"/>
          <p:cNvSpPr>
            <a:spLocks noChangeShapeType="1"/>
          </p:cNvSpPr>
          <p:nvPr/>
        </p:nvSpPr>
        <p:spPr bwMode="auto">
          <a:xfrm flipH="1">
            <a:off x="3514725" y="2857500"/>
            <a:ext cx="1076325" cy="996950"/>
          </a:xfrm>
          <a:prstGeom prst="line">
            <a:avLst/>
          </a:prstGeom>
          <a:noFill/>
          <a:ln w="9525">
            <a:solidFill>
              <a:srgbClr val="E27ED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1" name="Line 119"/>
          <p:cNvSpPr>
            <a:spLocks noChangeShapeType="1"/>
          </p:cNvSpPr>
          <p:nvPr/>
        </p:nvSpPr>
        <p:spPr bwMode="auto">
          <a:xfrm flipV="1">
            <a:off x="3333750" y="4324350"/>
            <a:ext cx="565150" cy="56515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2" name="Line 120"/>
          <p:cNvSpPr>
            <a:spLocks noChangeShapeType="1"/>
          </p:cNvSpPr>
          <p:nvPr/>
        </p:nvSpPr>
        <p:spPr bwMode="auto">
          <a:xfrm flipV="1">
            <a:off x="3238500" y="4394200"/>
            <a:ext cx="736600" cy="71755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3" name="Line 121"/>
          <p:cNvSpPr>
            <a:spLocks noChangeShapeType="1"/>
          </p:cNvSpPr>
          <p:nvPr/>
        </p:nvSpPr>
        <p:spPr bwMode="auto">
          <a:xfrm flipV="1">
            <a:off x="3676650" y="4178300"/>
            <a:ext cx="158750" cy="15875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4" name="Line 122"/>
          <p:cNvSpPr>
            <a:spLocks noChangeShapeType="1"/>
          </p:cNvSpPr>
          <p:nvPr/>
        </p:nvSpPr>
        <p:spPr bwMode="auto">
          <a:xfrm flipV="1">
            <a:off x="3683000" y="4108450"/>
            <a:ext cx="82550" cy="8255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5" name="Line 123"/>
          <p:cNvSpPr>
            <a:spLocks noChangeShapeType="1"/>
          </p:cNvSpPr>
          <p:nvPr/>
        </p:nvSpPr>
        <p:spPr bwMode="auto">
          <a:xfrm flipH="1">
            <a:off x="3708400" y="3638550"/>
            <a:ext cx="488950" cy="44450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6" name="Line 124"/>
          <p:cNvSpPr>
            <a:spLocks noChangeShapeType="1"/>
          </p:cNvSpPr>
          <p:nvPr/>
        </p:nvSpPr>
        <p:spPr bwMode="auto">
          <a:xfrm flipH="1">
            <a:off x="3778250" y="3987800"/>
            <a:ext cx="215900" cy="20320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7" name="Line 125"/>
          <p:cNvSpPr>
            <a:spLocks noChangeShapeType="1"/>
          </p:cNvSpPr>
          <p:nvPr/>
        </p:nvSpPr>
        <p:spPr bwMode="auto">
          <a:xfrm flipH="1">
            <a:off x="3803650" y="3765550"/>
            <a:ext cx="488950" cy="44450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8" name="Line 126"/>
          <p:cNvSpPr>
            <a:spLocks noChangeShapeType="1"/>
          </p:cNvSpPr>
          <p:nvPr/>
        </p:nvSpPr>
        <p:spPr bwMode="auto">
          <a:xfrm flipH="1">
            <a:off x="3854450" y="3695700"/>
            <a:ext cx="565150" cy="49530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19" name="Line 127"/>
          <p:cNvSpPr>
            <a:spLocks noChangeShapeType="1"/>
          </p:cNvSpPr>
          <p:nvPr/>
        </p:nvSpPr>
        <p:spPr bwMode="auto">
          <a:xfrm flipH="1">
            <a:off x="3930650" y="3822700"/>
            <a:ext cx="520700" cy="48260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20" name="Line 128"/>
          <p:cNvSpPr>
            <a:spLocks noChangeShapeType="1"/>
          </p:cNvSpPr>
          <p:nvPr/>
        </p:nvSpPr>
        <p:spPr bwMode="auto">
          <a:xfrm flipH="1">
            <a:off x="3873500" y="4216400"/>
            <a:ext cx="57150" cy="57150"/>
          </a:xfrm>
          <a:prstGeom prst="line">
            <a:avLst/>
          </a:prstGeom>
          <a:noFill/>
          <a:ln w="9525">
            <a:solidFill>
              <a:srgbClr val="94BAD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22" name="Line 130"/>
          <p:cNvSpPr>
            <a:spLocks noChangeShapeType="1"/>
          </p:cNvSpPr>
          <p:nvPr/>
        </p:nvSpPr>
        <p:spPr bwMode="auto">
          <a:xfrm flipV="1">
            <a:off x="3124200" y="4146550"/>
            <a:ext cx="635000" cy="61595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87523" name="AutoShape 131"/>
          <p:cNvSpPr>
            <a:spLocks noChangeArrowheads="1"/>
          </p:cNvSpPr>
          <p:nvPr/>
        </p:nvSpPr>
        <p:spPr bwMode="auto">
          <a:xfrm>
            <a:off x="5664200" y="2032000"/>
            <a:ext cx="2717800" cy="787400"/>
          </a:xfrm>
          <a:prstGeom prst="wedgeRoundRectCallout">
            <a:avLst>
              <a:gd name="adj1" fmla="val -120852"/>
              <a:gd name="adj2" fmla="val 22056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/>
              <a:t>Nearest neigbors are now cyan</a:t>
            </a:r>
          </a:p>
        </p:txBody>
      </p:sp>
    </p:spTree>
    <p:extLst>
      <p:ext uri="{BB962C8B-B14F-4D97-AF65-F5344CB8AC3E}">
        <p14:creationId xmlns:p14="http://schemas.microsoft.com/office/powerpoint/2010/main" val="15035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5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812800"/>
          </a:xfrm>
        </p:spPr>
        <p:txBody>
          <a:bodyPr/>
          <a:lstStyle/>
          <a:p>
            <a:r>
              <a:rPr lang="en-US"/>
              <a:t>KNN Differences</a:t>
            </a:r>
          </a:p>
        </p:txBody>
      </p:sp>
      <p:pic>
        <p:nvPicPr>
          <p:cNvPr id="1894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1601788"/>
            <a:ext cx="41354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94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3987800"/>
            <a:ext cx="4135437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682625" y="2386013"/>
            <a:ext cx="1428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Simple KNN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152400" y="5167313"/>
            <a:ext cx="2165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Discriminating KNN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3044825" y="11287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Matching</a:t>
            </a:r>
          </a:p>
        </p:txBody>
      </p:sp>
      <p:sp>
        <p:nvSpPr>
          <p:cNvPr id="189449" name="Text Box 9"/>
          <p:cNvSpPr txBox="1">
            <a:spLocks noChangeArrowheads="1"/>
          </p:cNvSpPr>
          <p:nvPr/>
        </p:nvSpPr>
        <p:spPr bwMode="auto">
          <a:xfrm>
            <a:off x="4987925" y="1103313"/>
            <a:ext cx="1530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Classification</a:t>
            </a:r>
          </a:p>
        </p:txBody>
      </p:sp>
      <p:sp>
        <p:nvSpPr>
          <p:cNvPr id="189450" name="AutoShape 10"/>
          <p:cNvSpPr>
            <a:spLocks noChangeArrowheads="1"/>
          </p:cNvSpPr>
          <p:nvPr/>
        </p:nvSpPr>
        <p:spPr bwMode="auto">
          <a:xfrm>
            <a:off x="825500" y="1790700"/>
            <a:ext cx="3378200" cy="1219200"/>
          </a:xfrm>
          <a:prstGeom prst="wedgeRoundRectCallout">
            <a:avLst>
              <a:gd name="adj1" fmla="val 91588"/>
              <a:gd name="adj2" fmla="val 17890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000"/>
              <a:t>Use a median filter to create a cleaner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8474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5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en-US"/>
              <a:t> </a:t>
            </a:r>
            <a:r>
              <a:rPr lang="en-US">
                <a:solidFill>
                  <a:schemeClr val="tx1"/>
                </a:solidFill>
              </a:rPr>
              <a:t>Color transfer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1940" y="1284698"/>
            <a:ext cx="6908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Using YUV color space</a:t>
            </a:r>
          </a:p>
        </p:txBody>
      </p:sp>
      <p:pic>
        <p:nvPicPr>
          <p:cNvPr id="1710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424" y="1782825"/>
            <a:ext cx="5145087" cy="427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808610"/>
            <a:ext cx="4283968" cy="1036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60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Results</a:t>
            </a:r>
          </a:p>
        </p:txBody>
      </p:sp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178050"/>
            <a:ext cx="8128000" cy="39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71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805469"/>
            <a:ext cx="8969978" cy="5431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6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1261</Words>
  <Application>Microsoft Office PowerPoint</Application>
  <PresentationFormat>On-screen Show (4:3)</PresentationFormat>
  <Paragraphs>228</Paragraphs>
  <Slides>52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Image</vt:lpstr>
      <vt:lpstr>Color2Gray: Salience-Preserving Color Removal Amy A. Gooch Sven C. Olsen Jack Tumblin Bruce Gooch</vt:lpstr>
      <vt:lpstr>PowerPoint Presentation</vt:lpstr>
      <vt:lpstr>Isoluminant Colors</vt:lpstr>
      <vt:lpstr>PowerPoint Presentation</vt:lpstr>
      <vt:lpstr>Traditional Methods</vt:lpstr>
      <vt:lpstr>Simple Linear Mapping</vt:lpstr>
      <vt:lpstr>Principal Component Analysis (PCA)</vt:lpstr>
      <vt:lpstr>Problem with PCA</vt:lpstr>
      <vt:lpstr>Non-linear mapping</vt:lpstr>
      <vt:lpstr>PowerPoint Presentation</vt:lpstr>
      <vt:lpstr>Goals</vt:lpstr>
      <vt:lpstr>Challenge: Many Color2Gray Solutions</vt:lpstr>
      <vt:lpstr>preserve the salient features of the color image</vt:lpstr>
      <vt:lpstr>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Combine Chrominance and Luminance</vt:lpstr>
      <vt:lpstr>How to Combine Chrominance and Luminance</vt:lpstr>
      <vt:lpstr>How to Combine Chrominance and Luminance</vt:lpstr>
      <vt:lpstr>How to Combine Chrominance and Luminance</vt:lpstr>
      <vt:lpstr>Color2Grey Algorithm</vt:lpstr>
      <vt:lpstr>PowerPoint Presentation</vt:lpstr>
      <vt:lpstr>PowerPoint Presentation</vt:lpstr>
      <vt:lpstr>Validate "Salience Preserving"</vt:lpstr>
      <vt:lpstr>Validate "Salience Preserving"</vt:lpstr>
      <vt:lpstr>IEEE TRANSACTIONS ON PATTERN ANALYSIS AND MACHINE INTELLIGENCE, VOL. 32, NO. 9, SEPTEMBER 2010 Color to Gray: Visual Cue Preservation Mingli Song, Member, IEEE, Dacheng Tao, Member, IEEE, Chun Chen, Xuelong Li, Senior Member, IEEE, and Chang Wen Chen, Fellow, IEEE</vt:lpstr>
      <vt:lpstr>PowerPoint Presentation</vt:lpstr>
      <vt:lpstr>PowerPoint Presentation</vt:lpstr>
      <vt:lpstr>Colorization: History</vt:lpstr>
      <vt:lpstr>Colorization: History</vt:lpstr>
      <vt:lpstr>PowerPoint Presentation</vt:lpstr>
      <vt:lpstr>Colorization by example</vt:lpstr>
      <vt:lpstr>Motivation</vt:lpstr>
      <vt:lpstr>The method</vt:lpstr>
      <vt:lpstr>PowerPoint Presentation</vt:lpstr>
      <vt:lpstr>Naïve Method Transferring color to grayscale images [Walsh, Ashikhmin, Mueller 2002]</vt:lpstr>
      <vt:lpstr>By Example Method</vt:lpstr>
      <vt:lpstr>Overview</vt:lpstr>
      <vt:lpstr>Training stage</vt:lpstr>
      <vt:lpstr>Training stage</vt:lpstr>
      <vt:lpstr>Classification stage </vt:lpstr>
      <vt:lpstr>KNN in discriminating subspace</vt:lpstr>
      <vt:lpstr>KNN in discriminating subspace</vt:lpstr>
      <vt:lpstr>KNN in discriminating subspace</vt:lpstr>
      <vt:lpstr>KNN Differences</vt:lpstr>
      <vt:lpstr> Color transfer</vt:lpstr>
      <vt:lpstr>Final Results</vt:lpstr>
      <vt:lpstr>PowerPoint Presentation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 to Gray: Visual Cue Preservation</dc:title>
  <dc:creator>Lenovo User</dc:creator>
  <cp:lastModifiedBy>Lenovo User</cp:lastModifiedBy>
  <cp:revision>37</cp:revision>
  <dcterms:created xsi:type="dcterms:W3CDTF">2011-04-11T15:14:34Z</dcterms:created>
  <dcterms:modified xsi:type="dcterms:W3CDTF">2013-04-19T13:34:41Z</dcterms:modified>
</cp:coreProperties>
</file>